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embeddings/oleObject1.bin" ContentType="application/vnd.openxmlformats-officedocument.oleObject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51" r:id="rId2"/>
    <p:sldMasterId id="2147483763" r:id="rId3"/>
  </p:sldMasterIdLst>
  <p:notesMasterIdLst>
    <p:notesMasterId r:id="rId78"/>
  </p:notesMasterIdLst>
  <p:sldIdLst>
    <p:sldId id="384" r:id="rId4"/>
    <p:sldId id="562" r:id="rId5"/>
    <p:sldId id="563" r:id="rId6"/>
    <p:sldId id="791" r:id="rId7"/>
    <p:sldId id="845" r:id="rId8"/>
    <p:sldId id="846" r:id="rId9"/>
    <p:sldId id="848" r:id="rId10"/>
    <p:sldId id="792" r:id="rId11"/>
    <p:sldId id="849" r:id="rId12"/>
    <p:sldId id="847" r:id="rId13"/>
    <p:sldId id="779" r:id="rId14"/>
    <p:sldId id="780" r:id="rId15"/>
    <p:sldId id="781" r:id="rId16"/>
    <p:sldId id="788" r:id="rId17"/>
    <p:sldId id="783" r:id="rId18"/>
    <p:sldId id="787" r:id="rId19"/>
    <p:sldId id="784" r:id="rId20"/>
    <p:sldId id="790" r:id="rId21"/>
    <p:sldId id="785" r:id="rId22"/>
    <p:sldId id="786" r:id="rId23"/>
    <p:sldId id="851" r:id="rId24"/>
    <p:sldId id="827" r:id="rId25"/>
    <p:sldId id="850" r:id="rId26"/>
    <p:sldId id="793" r:id="rId27"/>
    <p:sldId id="794" r:id="rId28"/>
    <p:sldId id="795" r:id="rId29"/>
    <p:sldId id="796" r:id="rId30"/>
    <p:sldId id="797" r:id="rId31"/>
    <p:sldId id="798" r:id="rId32"/>
    <p:sldId id="799" r:id="rId33"/>
    <p:sldId id="800" r:id="rId34"/>
    <p:sldId id="801" r:id="rId35"/>
    <p:sldId id="802" r:id="rId36"/>
    <p:sldId id="803" r:id="rId37"/>
    <p:sldId id="804" r:id="rId38"/>
    <p:sldId id="805" r:id="rId39"/>
    <p:sldId id="806" r:id="rId40"/>
    <p:sldId id="807" r:id="rId41"/>
    <p:sldId id="808" r:id="rId42"/>
    <p:sldId id="809" r:id="rId43"/>
    <p:sldId id="810" r:id="rId44"/>
    <p:sldId id="811" r:id="rId45"/>
    <p:sldId id="812" r:id="rId46"/>
    <p:sldId id="813" r:id="rId47"/>
    <p:sldId id="814" r:id="rId48"/>
    <p:sldId id="815" r:id="rId49"/>
    <p:sldId id="816" r:id="rId50"/>
    <p:sldId id="817" r:id="rId51"/>
    <p:sldId id="818" r:id="rId52"/>
    <p:sldId id="819" r:id="rId53"/>
    <p:sldId id="820" r:id="rId54"/>
    <p:sldId id="821" r:id="rId55"/>
    <p:sldId id="822" r:id="rId56"/>
    <p:sldId id="823" r:id="rId57"/>
    <p:sldId id="824" r:id="rId58"/>
    <p:sldId id="825" r:id="rId59"/>
    <p:sldId id="826" r:id="rId60"/>
    <p:sldId id="828" r:id="rId61"/>
    <p:sldId id="829" r:id="rId62"/>
    <p:sldId id="830" r:id="rId63"/>
    <p:sldId id="831" r:id="rId64"/>
    <p:sldId id="832" r:id="rId65"/>
    <p:sldId id="833" r:id="rId66"/>
    <p:sldId id="834" r:id="rId67"/>
    <p:sldId id="835" r:id="rId68"/>
    <p:sldId id="836" r:id="rId69"/>
    <p:sldId id="837" r:id="rId70"/>
    <p:sldId id="838" r:id="rId71"/>
    <p:sldId id="839" r:id="rId72"/>
    <p:sldId id="840" r:id="rId73"/>
    <p:sldId id="841" r:id="rId74"/>
    <p:sldId id="842" r:id="rId75"/>
    <p:sldId id="843" r:id="rId76"/>
    <p:sldId id="844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E"/>
    <a:srgbClr val="FFFFCA"/>
    <a:srgbClr val="00533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00" autoAdjust="0"/>
    <p:restoredTop sz="94685" autoAdjust="0"/>
  </p:normalViewPr>
  <p:slideViewPr>
    <p:cSldViewPr snapToGrid="0">
      <p:cViewPr varScale="1">
        <p:scale>
          <a:sx n="107" d="100"/>
          <a:sy n="107" d="100"/>
        </p:scale>
        <p:origin x="-1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53B-5066-174C-A72E-F750F1526F61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B796E-1204-6D45-A7B7-2B1650A50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993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6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403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431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144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431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35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8" y="0"/>
            <a:ext cx="1587" cy="15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349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431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9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3943AA0-C876-624A-8A94-5A9F976699BF}" type="datetime1">
              <a:rPr lang="en-US" smtClean="0">
                <a:solidFill>
                  <a:prstClr val="black"/>
                </a:solidFill>
              </a:rPr>
              <a:pPr/>
              <a:t>2/5/19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E64BE-ACD0-8248-86F9-D9BA4E660E8A}" type="slidenum">
              <a:rPr lang="en-US">
                <a:solidFill>
                  <a:srgbClr val="EBDDC3"/>
                </a:solidFill>
              </a:rPr>
              <a:pPr/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AA2FC-BA5F-D04E-A9C7-98C325B83168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C7947-34BD-D14B-AA43-9893E30C1985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3355975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09913"/>
            <a:ext cx="1295400" cy="1312862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109913"/>
            <a:ext cx="7772400" cy="1312862"/>
          </a:xfrm>
          <a:prstGeom prst="rect">
            <a:avLst/>
          </a:prstGeom>
          <a:solidFill>
            <a:srgbClr val="00512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575175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87626-06CD-0C47-A9FB-E6DC13FD2097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84575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304768B1-F04C-5E42-A24E-B3ECD8DC9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3BCEFE-8E30-F944-907B-947878BC8024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CB3A3E-2557-484E-B0B1-ABAE2AA703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F92C1A-4572-C548-B1A2-DBA54317E66B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0ED0CC-B89C-EF43-9CE1-47297D4CE0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55C55-7302-B845-A7AE-7AC594D134B9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70C68-BA47-554E-AAFB-2373257ED96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3FB3E8-5E3A-3647-9D6F-D90C16D81708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F7DDF-B86B-854D-B8C1-BF301BF6ECE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AF9786B5-6B3A-6B4F-B233-B92ED4930B2E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0ED9A8B-25A4-A247-966B-3D757F9284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580F9F-2EFF-3D40-A073-C9153B2F6A55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737FA-0A4E-3743-8D7E-DD1B308C17F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A736616B-A7FB-AB49-AFA7-33B70186F334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D504A381-746D-FB4C-92DB-AFA06A6CD9F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EE4D45A7-B473-7540-BC52-D0A35F847A05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/>
            <a:fld id="{70C07237-87C7-7244-A5E9-AEC30F10439D}" type="slidenum">
              <a:rPr lang="es-ES">
                <a:solidFill>
                  <a:srgbClr val="000000"/>
                </a:solidFill>
              </a:rPr>
              <a:pPr lvl="1"/>
              <a:t>‹#›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8013" cy="1382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CA943-69CA-A249-9D82-F3B6C0594C67}" type="slidenum">
              <a:rPr lang="en-GB">
                <a:latin typeface="Tw Cen MT"/>
              </a:rPr>
              <a:pPr>
                <a:defRPr/>
              </a:pPr>
              <a:t>‹#›</a:t>
            </a:fld>
            <a:endParaRPr lang="en-GB"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156302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AD557F-D3C8-4348-A402-EA719CFD27A0}" type="datetime1">
              <a:rPr lang="en-US">
                <a:solidFill>
                  <a:srgbClr val="775F55"/>
                </a:solidFill>
              </a:rPr>
              <a:pPr/>
              <a:t>2/5/19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36A4EE-CEAF-A441-B40D-43FD6B26B585}" type="slidenum">
              <a:rPr lang="en-US">
                <a:solidFill>
                  <a:srgbClr val="775F55"/>
                </a:solidFill>
              </a:rPr>
              <a:pPr/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3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theme" Target="../theme/theme3.xml"/><Relationship Id="rId6" Type="http://schemas.openxmlformats.org/officeDocument/2006/relationships/vmlDrawing" Target="../drawings/vmlDrawing1.v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5.wmf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3806-7F59-464B-AFD0-4480C81518EB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C2DF-54B6-5640-932D-11171D2C73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O_Signature_4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000" y="30003"/>
            <a:ext cx="2239804" cy="398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30444"/>
            <a:ext cx="9144000" cy="1727556"/>
          </a:xfrm>
          <a:prstGeom prst="rect">
            <a:avLst/>
          </a:prstGeom>
          <a:solidFill>
            <a:srgbClr val="005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 rot="5400000" flipH="1">
            <a:off x="3510835" y="591853"/>
            <a:ext cx="2122328" cy="9144000"/>
          </a:xfrm>
          <a:prstGeom prst="parallelogram">
            <a:avLst>
              <a:gd name="adj" fmla="val 16594"/>
            </a:avLst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87867" y="228600"/>
            <a:ext cx="738293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36872A31-4FC0-C94D-87AD-7CD86215F89D}" type="datetime1">
              <a:rPr lang="en-US">
                <a:solidFill>
                  <a:srgbClr val="775F55"/>
                </a:solidFill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2/5/19</a:t>
            </a:fld>
            <a:endParaRPr lang="en-US">
              <a:solidFill>
                <a:srgbClr val="775F55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019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FF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03A2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019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000000"/>
                </a:solidFill>
                <a:latin typeface="Tw Cen MT" charset="0"/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fld id="{A6E227F2-33E2-524A-9496-12AA41ADE749}" type="slidenum">
              <a:rPr lang="en-US" smtClean="0">
                <a:ea typeface="ＭＳ Ｐゴシック" charset="0"/>
                <a:cs typeface="ＭＳ Ｐゴシック" charset="0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imgres.jpe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7848600" y="127006"/>
            <a:ext cx="1295400" cy="1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-18"/>
          <a:ea typeface="ＭＳ Ｐゴシック" charset="-128"/>
          <a:cs typeface="ＭＳ Ｐゴシック" charset="-128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5128"/>
        </a:buClr>
        <a:buSzPct val="60000"/>
        <a:buFont typeface="Wingdings" charset="0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005128"/>
        </a:buClr>
        <a:buSzPct val="70000"/>
        <a:buFont typeface="Wingdings 2" charset="0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7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005128"/>
        </a:buClr>
        <a:buSzPct val="65000"/>
        <a:buFont typeface="Wingdings" charset="0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D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charset="0"/>
              </a:defRPr>
            </a:lvl2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5B35A66B-2832-0D49-AFC5-FD3BC957A0E2}" type="slidenum">
              <a:rPr lang="es-ES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Courier New" charset="0"/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1026" name="Object 2"/>
          <p:cNvGraphicFramePr>
            <a:graphicFrameLocks/>
          </p:cNvGraphicFramePr>
          <p:nvPr/>
        </p:nvGraphicFramePr>
        <p:xfrm>
          <a:off x="152400" y="228600"/>
          <a:ext cx="137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ClipArt" r:id="rId7" imgW="2354040" imgH="1792080" progId="">
                  <p:embed/>
                </p:oleObj>
              </mc:Choice>
              <mc:Fallback>
                <p:oleObj name="ClipArt" r:id="rId7" imgW="2354040" imgH="179208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28600"/>
                        <a:ext cx="1371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969696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638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Angel: Interactive Computer Graphics 5E © Addison-Wesley 2009</a:t>
            </a:r>
          </a:p>
        </p:txBody>
      </p:sp>
    </p:spTree>
    <p:extLst>
      <p:ext uri="{BB962C8B-B14F-4D97-AF65-F5344CB8AC3E}">
        <p14:creationId xmlns:p14="http://schemas.microsoft.com/office/powerpoint/2010/main" val="29213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8"/>
          <p:cNvSpPr>
            <a:spLocks noGrp="1"/>
          </p:cNvSpPr>
          <p:nvPr>
            <p:ph type="subTitle" idx="1"/>
          </p:nvPr>
        </p:nvSpPr>
        <p:spPr>
          <a:xfrm>
            <a:off x="3903132" y="6443132"/>
            <a:ext cx="5240867" cy="414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" charset="0"/>
                <a:ea typeface="ＭＳ Ｐゴシック" charset="0"/>
                <a:cs typeface="ＭＳ Ｐゴシック" charset="0"/>
              </a:rPr>
              <a:t>Hank Childs, University of Oregon</a:t>
            </a:r>
          </a:p>
        </p:txBody>
      </p:sp>
      <p:sp>
        <p:nvSpPr>
          <p:cNvPr id="15363" name="TextBox 9"/>
          <p:cNvSpPr txBox="1">
            <a:spLocks noChangeArrowheads="1"/>
          </p:cNvSpPr>
          <p:nvPr/>
        </p:nvSpPr>
        <p:spPr bwMode="auto">
          <a:xfrm>
            <a:off x="211590" y="6365557"/>
            <a:ext cx="25809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 smtClean="0">
                <a:solidFill>
                  <a:schemeClr val="bg1"/>
                </a:solidFill>
                <a:latin typeface="Tw Cen MT" charset="0"/>
              </a:rPr>
              <a:t>February 5, 2019</a:t>
            </a:r>
            <a:endParaRPr lang="en-US" sz="2600" dirty="0">
              <a:solidFill>
                <a:schemeClr val="bg1"/>
              </a:solidFill>
              <a:latin typeface="Tw Cen MT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114425"/>
            <a:ext cx="414972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94322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1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3677"/>
          <a:stretch>
            <a:fillRect/>
          </a:stretch>
        </p:blipFill>
        <p:spPr bwMode="auto">
          <a:xfrm>
            <a:off x="388938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8" descr="hero_v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1144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594225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3" descr="entropy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943225"/>
            <a:ext cx="1830387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24"/>
          <p:cNvGrpSpPr>
            <a:grpSpLocks/>
          </p:cNvGrpSpPr>
          <p:nvPr/>
        </p:nvGrpSpPr>
        <p:grpSpPr bwMode="auto">
          <a:xfrm>
            <a:off x="5256213" y="4584700"/>
            <a:ext cx="2768600" cy="1389063"/>
            <a:chOff x="1359236" y="1990051"/>
            <a:chExt cx="2768974" cy="1906669"/>
          </a:xfrm>
        </p:grpSpPr>
        <p:pic>
          <p:nvPicPr>
            <p:cNvPr id="15372" name="Picture 17" descr="Picture 16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238" y="1990051"/>
              <a:ext cx="2768972" cy="190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9236" y="3347600"/>
              <a:ext cx="1003436" cy="54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9641" y="1990051"/>
              <a:ext cx="598569" cy="30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18189" y="3698426"/>
              <a:ext cx="582692" cy="19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3619" y="3373748"/>
              <a:ext cx="46043" cy="50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17475" y="-58704"/>
            <a:ext cx="9026525" cy="12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CIS 441/541: Intro to Computer Graphics</a:t>
            </a:r>
            <a:b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</a:br>
            <a:r>
              <a:rPr lang="en-US" b="1" dirty="0" smtClean="0">
                <a:latin typeface="Tw Cen MT" charset="0"/>
                <a:ea typeface="ＭＳ Ｐゴシック" charset="0"/>
                <a:cs typeface="ＭＳ Ｐゴシック" charset="0"/>
              </a:rPr>
              <a:t>Lecture 8: </a:t>
            </a:r>
            <a:r>
              <a:rPr lang="en-US" sz="4000" b="1" dirty="0" smtClean="0">
                <a:latin typeface="Tw Cen MT" charset="0"/>
                <a:ea typeface="ＭＳ Ｐゴシック" charset="0"/>
                <a:cs typeface="ＭＳ Ｐゴシック" charset="0"/>
              </a:rPr>
              <a:t>1F overview, OpenGL</a:t>
            </a:r>
            <a:endParaRPr lang="en-US" sz="4000" dirty="0">
              <a:latin typeface="Tw Cen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(start recording)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Phong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Combine three lighting effects: ambient, diffuse, </a:t>
            </a:r>
            <a:r>
              <a:rPr lang="en-US" sz="2400" dirty="0" err="1" smtClean="0"/>
              <a:t>specular</a:t>
            </a:r>
            <a:endParaRPr lang="en-US" sz="2400" dirty="0"/>
          </a:p>
        </p:txBody>
      </p:sp>
      <p:pic>
        <p:nvPicPr>
          <p:cNvPr id="5" name="Picture 4" descr="allTriang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42865"/>
            <a:ext cx="3041125" cy="3041125"/>
          </a:xfrm>
          <a:prstGeom prst="rect">
            <a:avLst/>
          </a:prstGeom>
        </p:spPr>
      </p:pic>
      <p:pic>
        <p:nvPicPr>
          <p:cNvPr id="6" name="Picture 5" descr="allTriang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00" y="2142865"/>
            <a:ext cx="3041126" cy="3041126"/>
          </a:xfrm>
          <a:prstGeom prst="rect">
            <a:avLst/>
          </a:prstGeom>
        </p:spPr>
      </p:pic>
      <p:pic>
        <p:nvPicPr>
          <p:cNvPr id="7" name="Picture 6" descr="allTriangl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873" y="2142865"/>
            <a:ext cx="3041127" cy="3041127"/>
          </a:xfrm>
          <a:prstGeom prst="rect">
            <a:avLst/>
          </a:prstGeom>
        </p:spPr>
      </p:pic>
      <p:pic>
        <p:nvPicPr>
          <p:cNvPr id="8" name="Picture 7" descr="allTriangles.png"/>
          <p:cNvPicPr>
            <a:picLocks noChangeAspect="1"/>
          </p:cNvPicPr>
          <p:nvPr/>
        </p:nvPicPr>
        <p:blipFill>
          <a:blip r:embed="rId5"/>
          <a:srcRect t="43129" r="59197" b="25696"/>
          <a:stretch>
            <a:fillRect/>
          </a:stretch>
        </p:blipFill>
        <p:spPr>
          <a:xfrm>
            <a:off x="3290093" y="4857192"/>
            <a:ext cx="2565365" cy="196003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905086" y="5384968"/>
            <a:ext cx="1270057" cy="4947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 flipV="1">
            <a:off x="5970919" y="5384968"/>
            <a:ext cx="1278304" cy="4947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02873" y="3397560"/>
            <a:ext cx="1443247" cy="10308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3500" y="3397560"/>
            <a:ext cx="1443247" cy="10308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" y="3397560"/>
            <a:ext cx="1443247" cy="10308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7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Phong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Simple version: 1 light, with “full intensity” (i.e., don’t add an intensity term)</a:t>
            </a:r>
          </a:p>
          <a:p>
            <a:r>
              <a:rPr lang="en-US" dirty="0" err="1" smtClean="0"/>
              <a:t>Phong</a:t>
            </a:r>
            <a:r>
              <a:rPr lang="en-US" dirty="0" smtClean="0"/>
              <a:t> model</a:t>
            </a:r>
          </a:p>
          <a:p>
            <a:pPr lvl="1"/>
            <a:r>
              <a:rPr lang="en-US" dirty="0" err="1" smtClean="0"/>
              <a:t>Shading_Amount</a:t>
            </a:r>
            <a:r>
              <a:rPr lang="en-US" dirty="0" smtClean="0"/>
              <a:t> = K</a:t>
            </a:r>
            <a:r>
              <a:rPr lang="en-US" baseline="-25000" dirty="0" smtClean="0"/>
              <a:t>a</a:t>
            </a:r>
            <a:r>
              <a:rPr lang="en-US" dirty="0" smtClean="0"/>
              <a:t> +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smtClean="0"/>
              <a:t>*Diffuse + K</a:t>
            </a:r>
            <a:r>
              <a:rPr lang="en-US" baseline="-25000" dirty="0" smtClean="0"/>
              <a:t>s</a:t>
            </a:r>
            <a:r>
              <a:rPr lang="en-US" dirty="0" smtClean="0"/>
              <a:t>*</a:t>
            </a:r>
            <a:r>
              <a:rPr lang="en-US" dirty="0" err="1" smtClean="0"/>
              <a:t>Specular</a:t>
            </a:r>
            <a:endParaRPr lang="en-US" dirty="0" smtClean="0"/>
          </a:p>
          <a:p>
            <a:r>
              <a:rPr lang="en-US" dirty="0" smtClean="0"/>
              <a:t>Signature: </a:t>
            </a:r>
          </a:p>
          <a:p>
            <a:pPr lvl="1"/>
            <a:r>
              <a:rPr lang="en-US" dirty="0" smtClean="0"/>
              <a:t>double </a:t>
            </a:r>
            <a:r>
              <a:rPr lang="en-US" dirty="0" err="1" smtClean="0"/>
              <a:t>CalculatePhongShading(LightingParameters</a:t>
            </a:r>
            <a:r>
              <a:rPr lang="en-US" dirty="0" smtClean="0"/>
              <a:t> &amp;, double *</a:t>
            </a:r>
            <a:r>
              <a:rPr lang="en-US" dirty="0" err="1" smtClean="0"/>
              <a:t>viewDirection</a:t>
            </a:r>
            <a:r>
              <a:rPr lang="en-US" dirty="0" smtClean="0"/>
              <a:t>, double *normal)</a:t>
            </a:r>
          </a:p>
          <a:p>
            <a:pPr lvl="1"/>
            <a:r>
              <a:rPr lang="en-US" dirty="0" smtClean="0"/>
              <a:t>Will have to calculate </a:t>
            </a:r>
            <a:r>
              <a:rPr lang="en-US" dirty="0" err="1" smtClean="0"/>
              <a:t>viewDirection</a:t>
            </a:r>
            <a:r>
              <a:rPr lang="en-US" dirty="0" smtClean="0"/>
              <a:t> for each pixel!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21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Lighting parameters</a:t>
            </a:r>
            <a:endParaRPr lang="en-US" dirty="0"/>
          </a:p>
        </p:txBody>
      </p:sp>
      <p:pic>
        <p:nvPicPr>
          <p:cNvPr id="3" name="Picture 2" descr="Screen Shot 2019-02-05 at 9.36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2" y="1312248"/>
            <a:ext cx="7869052" cy="51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6" y="147537"/>
            <a:ext cx="8153400" cy="990600"/>
          </a:xfrm>
        </p:spPr>
        <p:txBody>
          <a:bodyPr/>
          <a:lstStyle/>
          <a:p>
            <a:r>
              <a:rPr lang="en-US" dirty="0" smtClean="0"/>
              <a:t>Project #1F (8%), Due Feb 19th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0605" y="1344180"/>
            <a:ext cx="8085802" cy="4495800"/>
          </a:xfrm>
        </p:spPr>
        <p:txBody>
          <a:bodyPr/>
          <a:lstStyle/>
          <a:p>
            <a:r>
              <a:rPr lang="en-US" sz="2800" dirty="0" smtClean="0"/>
              <a:t>Goal: add shading, movie</a:t>
            </a:r>
          </a:p>
          <a:p>
            <a:r>
              <a:rPr lang="en-US" sz="2800" dirty="0"/>
              <a:t>Extend your project1E code</a:t>
            </a:r>
          </a:p>
          <a:p>
            <a:r>
              <a:rPr lang="en-US" sz="2800" dirty="0"/>
              <a:t>Important:</a:t>
            </a:r>
          </a:p>
          <a:p>
            <a:r>
              <a:rPr lang="en-US" sz="2800" dirty="0"/>
              <a:t>add #define NORMALS</a:t>
            </a:r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60" y="2021840"/>
            <a:ext cx="4602480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0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60001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lass Triangle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public: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double X[3], Y[3], Z[3];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double colors[3][3];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smtClean="0">
                <a:solidFill>
                  <a:srgbClr val="FF0000"/>
                </a:solidFill>
              </a:rPr>
              <a:t>double normals[3][3];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Font typeface="Wingdings" charset="2"/>
              <a:buChar char="à"/>
            </a:pPr>
            <a:r>
              <a:rPr lang="en-US" dirty="0" smtClean="0"/>
              <a:t>reader1e.cxx::</a:t>
            </a:r>
            <a:r>
              <a:rPr lang="en-US" dirty="0" err="1" smtClean="0"/>
              <a:t>GetTriangles</a:t>
            </a:r>
            <a:r>
              <a:rPr lang="en-US" dirty="0" smtClean="0"/>
              <a:t>() will not compile (with #define NORMALS) until you make these changes</a:t>
            </a:r>
          </a:p>
          <a:p>
            <a:pPr marL="0" indent="0">
              <a:buFont typeface="Wingdings" charset="2"/>
              <a:buChar char="à"/>
            </a:pPr>
            <a:r>
              <a:rPr lang="en-US" dirty="0" smtClean="0"/>
              <a:t>Now initializes </a:t>
            </a:r>
            <a:r>
              <a:rPr lang="en-US" dirty="0" err="1" smtClean="0"/>
              <a:t>normals</a:t>
            </a:r>
            <a:r>
              <a:rPr lang="en-US" dirty="0" smtClean="0"/>
              <a:t> at each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1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3357" cy="990600"/>
          </a:xfrm>
        </p:spPr>
        <p:txBody>
          <a:bodyPr/>
          <a:lstStyle/>
          <a:p>
            <a:r>
              <a:rPr lang="en-US" dirty="0" smtClean="0"/>
              <a:t>More comments (1/3)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459631"/>
            <a:ext cx="8153400" cy="4495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project in a nutshell:</a:t>
            </a:r>
          </a:p>
          <a:p>
            <a:pPr lvl="1"/>
            <a:r>
              <a:rPr lang="en-US" dirty="0" smtClean="0"/>
              <a:t>Add method called “</a:t>
            </a:r>
            <a:r>
              <a:rPr lang="en-US" dirty="0" err="1" smtClean="0"/>
              <a:t>CalculateShading</a:t>
            </a:r>
            <a:r>
              <a:rPr lang="en-US" dirty="0" smtClean="0"/>
              <a:t>”.</a:t>
            </a:r>
          </a:p>
          <a:p>
            <a:pPr lvl="2"/>
            <a:r>
              <a:rPr lang="en-US" dirty="0" smtClean="0"/>
              <a:t>My version of </a:t>
            </a:r>
            <a:r>
              <a:rPr lang="en-US" dirty="0" err="1" smtClean="0"/>
              <a:t>CalculateShading</a:t>
            </a:r>
            <a:r>
              <a:rPr lang="en-US" dirty="0" smtClean="0"/>
              <a:t> is about ten lines of code.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/>
              <a:t>CalculateShading</a:t>
            </a:r>
            <a:r>
              <a:rPr lang="en-US" dirty="0" smtClean="0"/>
              <a:t> for each vertex</a:t>
            </a:r>
          </a:p>
          <a:p>
            <a:pPr lvl="1"/>
            <a:r>
              <a:rPr lang="en-US" dirty="0" smtClean="0"/>
              <a:t>This is a new field, which you will LERP.</a:t>
            </a:r>
          </a:p>
          <a:p>
            <a:pPr lvl="1"/>
            <a:r>
              <a:rPr lang="en-US" dirty="0" smtClean="0"/>
              <a:t>Modify RGB calculation to use shading.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3357" cy="990600"/>
          </a:xfrm>
        </p:spPr>
        <p:txBody>
          <a:bodyPr/>
          <a:lstStyle/>
          <a:p>
            <a:r>
              <a:rPr lang="en-US" dirty="0" smtClean="0"/>
              <a:t>More comments (2/3)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459631"/>
            <a:ext cx="8153400" cy="44958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 smtClean="0"/>
              <a:t>to help debug</a:t>
            </a:r>
          </a:p>
          <a:p>
            <a:pPr lvl="1"/>
            <a:r>
              <a:rPr lang="en-US" dirty="0" smtClean="0"/>
              <a:t>I will make the shading value for each pixel available.</a:t>
            </a:r>
          </a:p>
          <a:p>
            <a:pPr lvl="1"/>
            <a:r>
              <a:rPr lang="en-US" dirty="0" smtClean="0"/>
              <a:t>I will also make it available for ambient, diffuse, </a:t>
            </a:r>
            <a:r>
              <a:rPr lang="en-US" dirty="0" err="1" smtClean="0"/>
              <a:t>specular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Don’t forget to do two-sided lighting for diffuse, one-sided lighting for specular</a:t>
            </a:r>
          </a:p>
        </p:txBody>
      </p:sp>
    </p:spTree>
    <p:extLst>
      <p:ext uri="{BB962C8B-B14F-4D97-AF65-F5344CB8AC3E}">
        <p14:creationId xmlns:p14="http://schemas.microsoft.com/office/powerpoint/2010/main" val="75016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263357" cy="990600"/>
          </a:xfrm>
        </p:spPr>
        <p:txBody>
          <a:bodyPr/>
          <a:lstStyle/>
          <a:p>
            <a:r>
              <a:rPr lang="en-US" dirty="0" smtClean="0"/>
              <a:t>More comments (3/3)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459631"/>
            <a:ext cx="8153400" cy="4495800"/>
          </a:xfrm>
        </p:spPr>
        <p:txBody>
          <a:bodyPr/>
          <a:lstStyle/>
          <a:p>
            <a:r>
              <a:rPr lang="en-US" dirty="0" smtClean="0"/>
              <a:t>I haven’t said anything about movie </a:t>
            </a:r>
            <a:r>
              <a:rPr lang="en-US" dirty="0" smtClean="0"/>
              <a:t>encoders</a:t>
            </a:r>
          </a:p>
          <a:p>
            <a:r>
              <a:rPr lang="en-US" dirty="0" err="1" smtClean="0"/>
              <a:t>ffmpeg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9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1" y="146130"/>
            <a:ext cx="7354074" cy="990600"/>
          </a:xfrm>
        </p:spPr>
        <p:txBody>
          <a:bodyPr/>
          <a:lstStyle/>
          <a:p>
            <a:r>
              <a:rPr lang="en-US" dirty="0" smtClean="0"/>
              <a:t>Where Hank spent his debugging time…</a:t>
            </a:r>
            <a:endParaRPr lang="en-US" dirty="0"/>
          </a:p>
        </p:txBody>
      </p:sp>
      <p:pic>
        <p:nvPicPr>
          <p:cNvPr id="4" name="Picture 3" descr="allTriangles.png"/>
          <p:cNvPicPr>
            <a:picLocks noChangeAspect="1"/>
          </p:cNvPicPr>
          <p:nvPr/>
        </p:nvPicPr>
        <p:blipFill>
          <a:blip r:embed="rId2"/>
          <a:srcRect r="14658"/>
          <a:stretch>
            <a:fillRect/>
          </a:stretch>
        </p:blipFill>
        <p:spPr>
          <a:xfrm>
            <a:off x="2175136" y="1517357"/>
            <a:ext cx="4445194" cy="52086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2356" y="3991309"/>
            <a:ext cx="948419" cy="10143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73865" y="4362401"/>
            <a:ext cx="948419" cy="10143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779137" y="3084193"/>
            <a:ext cx="2364863" cy="2567766"/>
            <a:chOff x="6779137" y="3084193"/>
            <a:chExt cx="2364863" cy="2567766"/>
          </a:xfrm>
        </p:grpSpPr>
        <p:sp>
          <p:nvSpPr>
            <p:cNvPr id="11" name="Freeform 10"/>
            <p:cNvSpPr/>
            <p:nvPr/>
          </p:nvSpPr>
          <p:spPr>
            <a:xfrm>
              <a:off x="7034798" y="3382442"/>
              <a:ext cx="1400636" cy="887873"/>
            </a:xfrm>
            <a:custGeom>
              <a:avLst/>
              <a:gdLst>
                <a:gd name="connsiteX0" fmla="*/ 0 w 1400636"/>
                <a:gd name="connsiteY0" fmla="*/ 180048 h 887873"/>
                <a:gd name="connsiteX1" fmla="*/ 709253 w 1400636"/>
                <a:gd name="connsiteY1" fmla="*/ 881001 h 887873"/>
                <a:gd name="connsiteX2" fmla="*/ 1294798 w 1400636"/>
                <a:gd name="connsiteY2" fmla="*/ 138816 h 887873"/>
                <a:gd name="connsiteX3" fmla="*/ 1344281 w 1400636"/>
                <a:gd name="connsiteY3" fmla="*/ 48104 h 88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636" h="887873">
                  <a:moveTo>
                    <a:pt x="0" y="180048"/>
                  </a:moveTo>
                  <a:cubicBezTo>
                    <a:pt x="246726" y="533960"/>
                    <a:pt x="493453" y="887873"/>
                    <a:pt x="709253" y="881001"/>
                  </a:cubicBezTo>
                  <a:cubicBezTo>
                    <a:pt x="925053" y="874129"/>
                    <a:pt x="1188960" y="277632"/>
                    <a:pt x="1294798" y="138816"/>
                  </a:cubicBezTo>
                  <a:cubicBezTo>
                    <a:pt x="1400636" y="0"/>
                    <a:pt x="1344281" y="48104"/>
                    <a:pt x="1344281" y="4810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79137" y="3084193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Convex surface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6200000" flipV="1">
              <a:off x="8057465" y="4378870"/>
              <a:ext cx="643228" cy="6102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602627" y="5005628"/>
              <a:ext cx="1541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Lighting direction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2593364"/>
            <a:ext cx="2364863" cy="2567766"/>
            <a:chOff x="0" y="2593364"/>
            <a:chExt cx="2364863" cy="2567766"/>
          </a:xfrm>
        </p:grpSpPr>
        <p:sp>
          <p:nvSpPr>
            <p:cNvPr id="17" name="TextBox 16"/>
            <p:cNvSpPr txBox="1"/>
            <p:nvPr/>
          </p:nvSpPr>
          <p:spPr>
            <a:xfrm>
              <a:off x="0" y="2593364"/>
              <a:ext cx="191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Concave surface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V="1">
              <a:off x="1278328" y="3888041"/>
              <a:ext cx="643228" cy="6102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23490" y="4514799"/>
              <a:ext cx="1541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Lighting direction</a:t>
              </a:r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38132" y="3091066"/>
              <a:ext cx="1195833" cy="570382"/>
            </a:xfrm>
            <a:custGeom>
              <a:avLst/>
              <a:gdLst>
                <a:gd name="connsiteX0" fmla="*/ 0 w 1195833"/>
                <a:gd name="connsiteY0" fmla="*/ 570382 h 570382"/>
                <a:gd name="connsiteX1" fmla="*/ 428851 w 1195833"/>
                <a:gd name="connsiteY1" fmla="*/ 1374 h 570382"/>
                <a:gd name="connsiteX2" fmla="*/ 1195833 w 1195833"/>
                <a:gd name="connsiteY2" fmla="*/ 562136 h 57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5833" h="570382">
                  <a:moveTo>
                    <a:pt x="0" y="570382"/>
                  </a:moveTo>
                  <a:cubicBezTo>
                    <a:pt x="114773" y="286565"/>
                    <a:pt x="229546" y="2748"/>
                    <a:pt x="428851" y="1374"/>
                  </a:cubicBezTo>
                  <a:cubicBezTo>
                    <a:pt x="628156" y="0"/>
                    <a:pt x="1195833" y="562136"/>
                    <a:pt x="1195833" y="562136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61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Hours: Week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Monday: 1-2 (Roscoe)</a:t>
            </a:r>
          </a:p>
          <a:p>
            <a:r>
              <a:rPr lang="en-US" dirty="0" smtClean="0"/>
              <a:t>Tuesday: 1-2 (Roscoe)</a:t>
            </a:r>
          </a:p>
          <a:p>
            <a:r>
              <a:rPr lang="en-US" dirty="0" smtClean="0"/>
              <a:t>Wednesday: 1-3 (Roscoe)</a:t>
            </a:r>
          </a:p>
          <a:p>
            <a:r>
              <a:rPr lang="en-US" dirty="0" smtClean="0"/>
              <a:t>Thursday: 1130-1230 (Hank)</a:t>
            </a:r>
          </a:p>
          <a:p>
            <a:r>
              <a:rPr lang="en-US" dirty="0" smtClean="0"/>
              <a:t>Friday: 1130-1230 (</a:t>
            </a:r>
            <a:r>
              <a:rPr lang="en-US" dirty="0" smtClean="0">
                <a:solidFill>
                  <a:srgbClr val="FF0000"/>
                </a:solidFill>
              </a:rPr>
              <a:t>Roscoe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822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1" y="146130"/>
            <a:ext cx="7354074" cy="990600"/>
          </a:xfrm>
        </p:spPr>
        <p:txBody>
          <a:bodyPr/>
          <a:lstStyle/>
          <a:p>
            <a:r>
              <a:rPr lang="en-US" dirty="0" smtClean="0"/>
              <a:t>Where Hank spent his debugging time…</a:t>
            </a:r>
            <a:endParaRPr lang="en-US" dirty="0"/>
          </a:p>
        </p:txBody>
      </p:sp>
      <p:grpSp>
        <p:nvGrpSpPr>
          <p:cNvPr id="8" name="Group 28"/>
          <p:cNvGrpSpPr/>
          <p:nvPr/>
        </p:nvGrpSpPr>
        <p:grpSpPr>
          <a:xfrm>
            <a:off x="1191147" y="0"/>
            <a:ext cx="7133167" cy="6858000"/>
            <a:chOff x="1005416" y="0"/>
            <a:chExt cx="7133167" cy="6858000"/>
          </a:xfrm>
        </p:grpSpPr>
        <p:pic>
          <p:nvPicPr>
            <p:cNvPr id="24" name="Picture 23" descr="Picture 319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416" y="0"/>
              <a:ext cx="7133167" cy="6858000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 rot="5400000">
              <a:off x="2157788" y="3526460"/>
              <a:ext cx="1688333" cy="5608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3992601" y="4225212"/>
              <a:ext cx="1688333" cy="5608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540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(end </a:t>
            </a:r>
            <a:r>
              <a:rPr lang="en-US" dirty="0" smtClean="0"/>
              <a:t>recording)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129272" cy="990600"/>
          </a:xfrm>
        </p:spPr>
        <p:txBody>
          <a:bodyPr/>
          <a:lstStyle/>
          <a:p>
            <a:r>
              <a:rPr lang="en-US" dirty="0" smtClean="0"/>
              <a:t>Some notes </a:t>
            </a:r>
            <a:r>
              <a:rPr lang="en-US" smtClean="0"/>
              <a:t>about OpenGL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OpenGL has evolved a lot over 25+ years</a:t>
            </a:r>
          </a:p>
          <a:p>
            <a:r>
              <a:rPr lang="en-US" dirty="0" smtClean="0"/>
              <a:t>The slides that follow and the </a:t>
            </a:r>
            <a:r>
              <a:rPr lang="en-US" dirty="0" err="1" smtClean="0"/>
              <a:t>homeworks</a:t>
            </a:r>
            <a:r>
              <a:rPr lang="en-US" dirty="0" smtClean="0"/>
              <a:t> will detail an early version of OpenGL (OpenGL V1.0)</a:t>
            </a:r>
          </a:p>
          <a:p>
            <a:r>
              <a:rPr lang="en-US" dirty="0" smtClean="0"/>
              <a:t>This is the easiest version to understand and implement</a:t>
            </a:r>
          </a:p>
          <a:p>
            <a:pPr lvl="1"/>
            <a:r>
              <a:rPr lang="en-US" dirty="0" smtClean="0"/>
              <a:t>It is also inefficient</a:t>
            </a:r>
          </a:p>
          <a:p>
            <a:r>
              <a:rPr lang="en-US" dirty="0" smtClean="0"/>
              <a:t>Since efficiency is important, newer versions are more complex and also faster</a:t>
            </a:r>
          </a:p>
          <a:p>
            <a:pPr lvl="1"/>
            <a:r>
              <a:rPr lang="en-US" dirty="0" smtClean="0"/>
              <a:t>Optional final projects (developed by Roscoe) will let you play with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Problem! (big one)</a:t>
            </a:r>
          </a:p>
          <a:p>
            <a:pPr lvl="1"/>
            <a:r>
              <a:rPr lang="en-US" dirty="0" smtClean="0"/>
              <a:t>VTK8 does not work with OpenGL1</a:t>
            </a:r>
          </a:p>
          <a:p>
            <a:pPr lvl="1"/>
            <a:r>
              <a:rPr lang="en-US" dirty="0" smtClean="0"/>
              <a:t>And learning OpenGL3 would require weeks of time</a:t>
            </a:r>
          </a:p>
          <a:p>
            <a:pPr lvl="1"/>
            <a:r>
              <a:rPr lang="en-US" dirty="0" smtClean="0"/>
              <a:t>So we have to roll back to VTK6</a:t>
            </a:r>
          </a:p>
          <a:p>
            <a:pPr lvl="1"/>
            <a:r>
              <a:rPr lang="en-US" dirty="0" smtClean="0"/>
              <a:t>I am very sorry for this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IMPORTANT: I installed VTK6 in Room 100.  You can use that for 2A/2B if you don’t want to install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0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2D62436C-FFBF-2246-B54F-6FDDC82DCF0D}" type="slidenum">
              <a:rPr lang="es-ES">
                <a:solidFill>
                  <a:srgbClr val="000000"/>
                </a:solidFill>
              </a:rPr>
              <a:pPr lvl="1"/>
              <a:t>24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20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752600"/>
            <a:ext cx="7772400" cy="1143000"/>
          </a:xfrm>
        </p:spPr>
        <p:txBody>
          <a:bodyPr/>
          <a:lstStyle/>
          <a:p>
            <a:r>
              <a:rPr lang="en-US"/>
              <a:t>Models and Architectures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276600"/>
            <a:ext cx="6400800" cy="1752600"/>
          </a:xfrm>
        </p:spPr>
        <p:txBody>
          <a:bodyPr/>
          <a:lstStyle/>
          <a:p>
            <a:r>
              <a:rPr lang="en-US"/>
              <a:t>Ed Angel</a:t>
            </a:r>
          </a:p>
          <a:p>
            <a:r>
              <a:rPr lang="en-US"/>
              <a:t>Professor of Computer Science, Electrical and Computer Engineering, and Media Arts</a:t>
            </a:r>
          </a:p>
          <a:p>
            <a:r>
              <a:rPr lang="en-US"/>
              <a:t>University of New Mexico</a:t>
            </a:r>
          </a:p>
        </p:txBody>
      </p:sp>
    </p:spTree>
    <p:extLst>
      <p:ext uri="{BB962C8B-B14F-4D97-AF65-F5344CB8AC3E}">
        <p14:creationId xmlns:p14="http://schemas.microsoft.com/office/powerpoint/2010/main" val="76500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24D9D945-FC6F-A34B-8995-902CEA6D4D6B}" type="slidenum">
              <a:rPr lang="es-ES">
                <a:solidFill>
                  <a:srgbClr val="000000"/>
                </a:solidFill>
              </a:rPr>
              <a:pPr lvl="1"/>
              <a:t>25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30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6248400" cy="1066800"/>
          </a:xfrm>
        </p:spPr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620000" cy="4724400"/>
          </a:xfrm>
        </p:spPr>
        <p:txBody>
          <a:bodyPr/>
          <a:lstStyle/>
          <a:p>
            <a:r>
              <a:rPr lang="en-US"/>
              <a:t>Learn the basic design of a graphics system</a:t>
            </a:r>
          </a:p>
          <a:p>
            <a:r>
              <a:rPr lang="en-US"/>
              <a:t>Introduce pipeline architecture</a:t>
            </a:r>
          </a:p>
          <a:p>
            <a:r>
              <a:rPr lang="en-US"/>
              <a:t>Examine software components for an interactive graphics system</a:t>
            </a:r>
          </a:p>
        </p:txBody>
      </p:sp>
    </p:spTree>
    <p:extLst>
      <p:ext uri="{BB962C8B-B14F-4D97-AF65-F5344CB8AC3E}">
        <p14:creationId xmlns:p14="http://schemas.microsoft.com/office/powerpoint/2010/main" val="51536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0E7C5659-E11D-5442-95A5-73C9BA6F3E6B}" type="slidenum">
              <a:rPr lang="es-ES">
                <a:solidFill>
                  <a:srgbClr val="000000"/>
                </a:solidFill>
              </a:rPr>
              <a:pPr lvl="1"/>
              <a:t>26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Formation Revisited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mimic the synthetic camera model to design graphics hardware software?</a:t>
            </a:r>
          </a:p>
          <a:p>
            <a:r>
              <a:rPr lang="en-US"/>
              <a:t>Application Programmer Interface (API)</a:t>
            </a:r>
          </a:p>
          <a:p>
            <a:pPr lvl="1"/>
            <a:r>
              <a:rPr lang="en-US"/>
              <a:t>Need only specify </a:t>
            </a:r>
          </a:p>
          <a:p>
            <a:pPr lvl="2"/>
            <a:r>
              <a:rPr lang="en-US"/>
              <a:t>Objects</a:t>
            </a:r>
          </a:p>
          <a:p>
            <a:pPr lvl="2"/>
            <a:r>
              <a:rPr lang="en-US"/>
              <a:t>Materials</a:t>
            </a:r>
          </a:p>
          <a:p>
            <a:pPr lvl="2"/>
            <a:r>
              <a:rPr lang="en-US"/>
              <a:t>Viewer</a:t>
            </a:r>
          </a:p>
          <a:p>
            <a:pPr lvl="2"/>
            <a:r>
              <a:rPr lang="en-US"/>
              <a:t>Lights</a:t>
            </a:r>
          </a:p>
          <a:p>
            <a:r>
              <a:rPr lang="en-US"/>
              <a:t>But how is the API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121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A9D9BDA2-5659-3942-9A76-2FE7FA52A287}" type="slidenum">
              <a:rPr lang="es-ES">
                <a:solidFill>
                  <a:srgbClr val="000000"/>
                </a:solidFill>
              </a:rPr>
              <a:pPr lvl="1"/>
              <a:t>27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1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pic>
        <p:nvPicPr>
          <p:cNvPr id="5124" name="Picture 5" descr="an06f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2514600"/>
            <a:ext cx="2835275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Approaches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b="1"/>
              <a:t>Ray tracing</a:t>
            </a:r>
            <a:r>
              <a:rPr lang="en-US" sz="2800"/>
              <a:t>: follow rays of light from center of projection until they either are absorbed by objects or go off to infinity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Can handle global effects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Multiple reflections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Translucent objects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Slow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Must have whole data base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/>
              <a:t>available at all times </a:t>
            </a:r>
          </a:p>
          <a:p>
            <a:pPr lvl="1">
              <a:lnSpc>
                <a:spcPct val="90000"/>
              </a:lnSpc>
            </a:pPr>
            <a:endParaRPr lang="en-US" sz="2200"/>
          </a:p>
          <a:p>
            <a:pPr>
              <a:lnSpc>
                <a:spcPct val="90000"/>
              </a:lnSpc>
            </a:pPr>
            <a:r>
              <a:rPr lang="en-US" sz="2800" b="1"/>
              <a:t>Radiosity</a:t>
            </a:r>
            <a:r>
              <a:rPr lang="en-US" sz="2800"/>
              <a:t>: Energy based approach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Very slow</a:t>
            </a:r>
          </a:p>
        </p:txBody>
      </p:sp>
    </p:spTree>
    <p:extLst>
      <p:ext uri="{BB962C8B-B14F-4D97-AF65-F5344CB8AC3E}">
        <p14:creationId xmlns:p14="http://schemas.microsoft.com/office/powerpoint/2010/main" val="123502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55AB8317-D334-DB47-B172-1D38511C5878}" type="slidenum">
              <a:rPr lang="es-ES">
                <a:solidFill>
                  <a:srgbClr val="000000"/>
                </a:solidFill>
              </a:rPr>
              <a:pPr lvl="1"/>
              <a:t>28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Approach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Process objects one at a time in the order they are generated by the application</a:t>
            </a:r>
          </a:p>
          <a:p>
            <a:pPr lvl="1">
              <a:lnSpc>
                <a:spcPct val="90000"/>
              </a:lnSpc>
            </a:pPr>
            <a:r>
              <a:rPr lang="en-US"/>
              <a:t>Can consider only local lighting</a:t>
            </a:r>
          </a:p>
          <a:p>
            <a:pPr>
              <a:lnSpc>
                <a:spcPct val="90000"/>
              </a:lnSpc>
            </a:pPr>
            <a:r>
              <a:rPr lang="en-US"/>
              <a:t>Pipeline architecture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All steps can be implemented in hardware on the graphics card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1535113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application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 program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7543800" y="4343400"/>
            <a:ext cx="10636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display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505200"/>
            <a:ext cx="81534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7251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F5D3C227-B3B8-F14A-8F58-B2EFDB86511C}" type="slidenum">
              <a:rPr lang="es-ES">
                <a:solidFill>
                  <a:srgbClr val="000000"/>
                </a:solidFill>
              </a:rPr>
              <a:pPr lvl="1"/>
              <a:t>29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Vertex Processing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/>
              <a:t>Much of the work in the pipeline is in converting object representations from one coordinate system to another</a:t>
            </a:r>
          </a:p>
          <a:p>
            <a:pPr lvl="1"/>
            <a:r>
              <a:rPr lang="en-US" sz="2200"/>
              <a:t>Object coordinates</a:t>
            </a:r>
          </a:p>
          <a:p>
            <a:pPr lvl="1"/>
            <a:r>
              <a:rPr lang="en-US" sz="2200"/>
              <a:t>Camera (eye) coordinates</a:t>
            </a:r>
          </a:p>
          <a:p>
            <a:pPr lvl="1"/>
            <a:r>
              <a:rPr lang="en-US" sz="2200"/>
              <a:t>Screen coordinates</a:t>
            </a:r>
          </a:p>
          <a:p>
            <a:r>
              <a:rPr lang="en-US" sz="2700"/>
              <a:t>Every change of coordinates is equivalent to a matrix transformation </a:t>
            </a:r>
          </a:p>
          <a:p>
            <a:r>
              <a:rPr lang="en-US" sz="2700"/>
              <a:t>Vertex processor also computes vertex colors</a:t>
            </a:r>
          </a:p>
        </p:txBody>
      </p:sp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5638800"/>
            <a:ext cx="731520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8426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Timeline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681"/>
            <a:ext cx="8229600" cy="5176519"/>
          </a:xfrm>
        </p:spPr>
        <p:txBody>
          <a:bodyPr>
            <a:normAutofit/>
          </a:bodyPr>
          <a:lstStyle/>
          <a:p>
            <a:r>
              <a:rPr lang="en-US" dirty="0" smtClean="0"/>
              <a:t>1E: assigned Thurs Jan 31</a:t>
            </a:r>
            <a:r>
              <a:rPr lang="en-US" baseline="30000" dirty="0" smtClean="0"/>
              <a:t>st</a:t>
            </a:r>
            <a:r>
              <a:rPr lang="en-US" dirty="0" smtClean="0"/>
              <a:t>, due Weds Feb 6</a:t>
            </a:r>
            <a:r>
              <a:rPr lang="en-US" baseline="30000" dirty="0" smtClean="0"/>
              <a:t>th</a:t>
            </a:r>
            <a:endParaRPr lang="en-US" dirty="0" smtClean="0"/>
          </a:p>
          <a:p>
            <a:pPr lvl="1"/>
            <a:r>
              <a:rPr lang="en-US" dirty="0" smtClean="0">
                <a:sym typeface="Wingdings"/>
              </a:rPr>
              <a:t> will be extra support with this.  Tough project.</a:t>
            </a:r>
          </a:p>
          <a:p>
            <a:r>
              <a:rPr lang="en-US" dirty="0" smtClean="0">
                <a:sym typeface="Wingdings"/>
              </a:rPr>
              <a:t>1F: assigned Feb 7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(Feb 1)</a:t>
            </a:r>
            <a:r>
              <a:rPr lang="en-US" dirty="0" smtClean="0">
                <a:sym typeface="Wingdings"/>
              </a:rPr>
              <a:t>, due Feb 19</a:t>
            </a:r>
            <a:r>
              <a:rPr lang="en-US" baseline="30000" dirty="0" smtClean="0">
                <a:sym typeface="Wingdings"/>
              </a:rPr>
              <a:t>th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shading is easier than camera, but: movie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2A: posted now, due Feb 21</a:t>
            </a:r>
            <a:r>
              <a:rPr lang="en-US" baseline="30000" dirty="0" smtClean="0">
                <a:sym typeface="Wingdings"/>
              </a:rPr>
              <a:t>st</a:t>
            </a:r>
          </a:p>
          <a:p>
            <a:r>
              <a:rPr lang="en-US" dirty="0">
                <a:sym typeface="Wingdings"/>
              </a:rPr>
              <a:t> you need to work on both 1F and 2A during Week 6 (Feb 11-15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2B: posted now, due Feb 27</a:t>
            </a:r>
            <a:r>
              <a:rPr lang="en-US" baseline="30000" dirty="0" smtClean="0">
                <a:sym typeface="Wingdings"/>
              </a:rPr>
              <a:t>th</a:t>
            </a:r>
          </a:p>
          <a:p>
            <a:r>
              <a:rPr lang="en-US" dirty="0" smtClean="0">
                <a:sym typeface="Wingdings"/>
              </a:rPr>
              <a:t>YouTube lectures for Feb 12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and 14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350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C3774C2E-6821-0D44-9CFE-1D9A79B68690}" type="slidenum">
              <a:rPr lang="es-ES">
                <a:solidFill>
                  <a:srgbClr val="000000"/>
                </a:solidFill>
              </a:rPr>
              <a:pPr lvl="1"/>
              <a:t>30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Projection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Projection </a:t>
            </a:r>
            <a:r>
              <a:rPr lang="en-US"/>
              <a:t>is the process that combines the 3D viewer with the 3D objects to produce the 2D image</a:t>
            </a:r>
          </a:p>
          <a:p>
            <a:pPr lvl="1"/>
            <a:r>
              <a:rPr lang="en-US"/>
              <a:t>Perspective projections: all projectors meet at the center of projection</a:t>
            </a:r>
          </a:p>
          <a:p>
            <a:pPr lvl="1"/>
            <a:r>
              <a:rPr lang="en-US"/>
              <a:t>Parallel projection: projectors are parallel, center of projection is replaced by a direction of projection</a:t>
            </a:r>
          </a:p>
        </p:txBody>
      </p:sp>
      <p:pic>
        <p:nvPicPr>
          <p:cNvPr id="819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410200"/>
            <a:ext cx="7086600" cy="5032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737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7636A9BF-833B-404F-99B6-0D0005719B7F}" type="slidenum">
              <a:rPr lang="es-ES">
                <a:solidFill>
                  <a:srgbClr val="000000"/>
                </a:solidFill>
              </a:rPr>
              <a:pPr lvl="1"/>
              <a:t>31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Primitive Assembly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Vertices must be collected into geometric objects before clipping and rasterization can take place</a:t>
            </a:r>
          </a:p>
          <a:p>
            <a:pPr lvl="1"/>
            <a:r>
              <a:rPr lang="en-US"/>
              <a:t>Line segments</a:t>
            </a:r>
          </a:p>
          <a:p>
            <a:pPr lvl="1"/>
            <a:r>
              <a:rPr lang="en-US"/>
              <a:t>Polygons</a:t>
            </a:r>
          </a:p>
          <a:p>
            <a:pPr lvl="1"/>
            <a:r>
              <a:rPr lang="en-US"/>
              <a:t>Curves and surfaces</a:t>
            </a:r>
          </a:p>
        </p:txBody>
      </p:sp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562600"/>
            <a:ext cx="6884988" cy="488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5196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39C80B34-D7F7-8746-85F1-172444111C95}" type="slidenum">
              <a:rPr lang="es-ES">
                <a:solidFill>
                  <a:srgbClr val="000000"/>
                </a:solidFill>
              </a:rPr>
              <a:pPr lvl="1"/>
              <a:t>32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Clipping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Just as a real camera cannot “see” the whole world, the virtual camera can only see part of the world or object space</a:t>
            </a:r>
          </a:p>
          <a:p>
            <a:pPr lvl="1"/>
            <a:r>
              <a:rPr lang="en-US"/>
              <a:t>Objects that are not within this volume are said to be </a:t>
            </a:r>
            <a:r>
              <a:rPr lang="en-US" i="1"/>
              <a:t>clipped</a:t>
            </a:r>
            <a:r>
              <a:rPr lang="en-US"/>
              <a:t> out of the scene</a:t>
            </a:r>
          </a:p>
        </p:txBody>
      </p:sp>
      <p:pic>
        <p:nvPicPr>
          <p:cNvPr id="10246" name="Picture 6" descr="an05f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886200"/>
            <a:ext cx="2849563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8" descr="an05f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4038600"/>
            <a:ext cx="3886200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521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3863D98B-B6A6-164B-A74C-2F1F335CE17F}" type="slidenum">
              <a:rPr lang="es-ES">
                <a:solidFill>
                  <a:srgbClr val="000000"/>
                </a:solidFill>
              </a:rPr>
              <a:pPr lvl="1"/>
              <a:t>33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Rasterization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01000" cy="4724400"/>
          </a:xfrm>
        </p:spPr>
        <p:txBody>
          <a:bodyPr/>
          <a:lstStyle/>
          <a:p>
            <a:r>
              <a:rPr lang="en-US" sz="2700"/>
              <a:t>If an object is not clipped out, the appropriate pixels in the frame buffer must be assigned colors</a:t>
            </a:r>
          </a:p>
          <a:p>
            <a:r>
              <a:rPr lang="en-US" sz="2700"/>
              <a:t>Rasterizer produces a set of fragments for each object</a:t>
            </a:r>
          </a:p>
          <a:p>
            <a:r>
              <a:rPr lang="en-US" sz="2700"/>
              <a:t>Fragments are “potential pixels”</a:t>
            </a:r>
          </a:p>
          <a:p>
            <a:pPr lvl="1"/>
            <a:r>
              <a:rPr lang="en-US" sz="2200"/>
              <a:t>Have a location in frame bufffer</a:t>
            </a:r>
          </a:p>
          <a:p>
            <a:pPr lvl="1"/>
            <a:r>
              <a:rPr lang="en-US" sz="2200"/>
              <a:t>Color and depth attributes</a:t>
            </a:r>
          </a:p>
          <a:p>
            <a:r>
              <a:rPr lang="en-US" sz="2700"/>
              <a:t>Vertex attributes are interpolated over objects by the rasterizer</a:t>
            </a:r>
          </a:p>
          <a:p>
            <a:pPr lvl="1">
              <a:buFontTx/>
              <a:buNone/>
            </a:pPr>
            <a:endParaRPr lang="en-US" sz="2200"/>
          </a:p>
        </p:txBody>
      </p:sp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5638800"/>
            <a:ext cx="6884988" cy="488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514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7C459973-183A-4F4C-A703-9F7A0AD48B7E}" type="slidenum">
              <a:rPr lang="es-ES">
                <a:solidFill>
                  <a:srgbClr val="000000"/>
                </a:solidFill>
              </a:rPr>
              <a:pPr lvl="1"/>
              <a:t>34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229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/>
              <a:t>Fragment Processing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Fragments are processed to determine the color of the corresponding pixel in the frame buffer</a:t>
            </a:r>
          </a:p>
          <a:p>
            <a:r>
              <a:rPr lang="en-US" dirty="0"/>
              <a:t>Colors can be determined by </a:t>
            </a:r>
            <a:r>
              <a:rPr lang="en-US" i="1" u="sng" dirty="0"/>
              <a:t>texture mapping</a:t>
            </a:r>
            <a:r>
              <a:rPr lang="en-US" dirty="0"/>
              <a:t> or interpolation of vertex colors</a:t>
            </a:r>
          </a:p>
          <a:p>
            <a:r>
              <a:rPr lang="en-US" dirty="0"/>
              <a:t>Fragments may be blocked by other fragments closer to the camera </a:t>
            </a:r>
          </a:p>
          <a:p>
            <a:pPr lvl="1"/>
            <a:r>
              <a:rPr lang="en-US" dirty="0"/>
              <a:t>Hidden-surface removal </a:t>
            </a:r>
          </a:p>
        </p:txBody>
      </p:sp>
      <p:pic>
        <p:nvPicPr>
          <p:cNvPr id="1229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15000"/>
            <a:ext cx="6884988" cy="488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5976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64B74D9E-FCE4-EC49-9784-07ADB5522356}" type="slidenum">
              <a:rPr lang="es-ES">
                <a:solidFill>
                  <a:srgbClr val="000000"/>
                </a:solidFill>
              </a:rPr>
              <a:pPr lvl="1"/>
              <a:t>35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331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086600" cy="1066800"/>
          </a:xfrm>
        </p:spPr>
        <p:txBody>
          <a:bodyPr/>
          <a:lstStyle/>
          <a:p>
            <a:r>
              <a:rPr lang="en-US"/>
              <a:t>The Programmer’s Interface</a:t>
            </a:r>
          </a:p>
        </p:txBody>
      </p:sp>
      <p:sp>
        <p:nvSpPr>
          <p:cNvPr id="1331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Programmer sees the graphics system through a software interface: the Application Programmer Interface (API)</a:t>
            </a:r>
          </a:p>
        </p:txBody>
      </p:sp>
      <p:pic>
        <p:nvPicPr>
          <p:cNvPr id="13318" name="Picture 1029" descr="ftp://ftp.cs.unm.edu/pub/angel/BOOK/SECOND_EDITION/FIGURES/JPEG/an01f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733800"/>
            <a:ext cx="6340475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561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0EF274EF-3473-DD4D-A386-A6D4F02629D5}" type="slidenum">
              <a:rPr lang="es-ES">
                <a:solidFill>
                  <a:srgbClr val="000000"/>
                </a:solidFill>
              </a:rPr>
              <a:pPr lvl="1"/>
              <a:t>36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433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Contents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24800" cy="4724400"/>
          </a:xfrm>
        </p:spPr>
        <p:txBody>
          <a:bodyPr/>
          <a:lstStyle/>
          <a:p>
            <a:r>
              <a:rPr lang="en-US"/>
              <a:t>Functions that specify what we need to form an image</a:t>
            </a:r>
          </a:p>
          <a:p>
            <a:pPr lvl="1"/>
            <a:r>
              <a:rPr lang="en-US"/>
              <a:t>Objects</a:t>
            </a:r>
          </a:p>
          <a:p>
            <a:pPr lvl="1"/>
            <a:r>
              <a:rPr lang="en-US"/>
              <a:t>Viewer</a:t>
            </a:r>
          </a:p>
          <a:p>
            <a:pPr lvl="1"/>
            <a:r>
              <a:rPr lang="en-US"/>
              <a:t>Light Source(s)</a:t>
            </a:r>
          </a:p>
          <a:p>
            <a:pPr lvl="1"/>
            <a:r>
              <a:rPr lang="en-US"/>
              <a:t>Materials</a:t>
            </a:r>
          </a:p>
          <a:p>
            <a:r>
              <a:rPr lang="en-US"/>
              <a:t>Other information</a:t>
            </a:r>
          </a:p>
          <a:p>
            <a:pPr lvl="1"/>
            <a:r>
              <a:rPr lang="en-US"/>
              <a:t>Input from devices such as mouse and keyboard</a:t>
            </a:r>
          </a:p>
          <a:p>
            <a:pPr lvl="1"/>
            <a:r>
              <a:rPr lang="en-US"/>
              <a:t>Capabilities of system</a:t>
            </a:r>
          </a:p>
        </p:txBody>
      </p:sp>
    </p:spTree>
    <p:extLst>
      <p:ext uri="{BB962C8B-B14F-4D97-AF65-F5344CB8AC3E}">
        <p14:creationId xmlns:p14="http://schemas.microsoft.com/office/powerpoint/2010/main" val="128461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32BEBD41-A2D0-E941-9E5C-B9BD011743C4}" type="slidenum">
              <a:rPr lang="es-ES">
                <a:solidFill>
                  <a:srgbClr val="000000"/>
                </a:solidFill>
              </a:rPr>
              <a:pPr lvl="1"/>
              <a:t>37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536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Specification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Most APIs support a limited set of primitives including</a:t>
            </a:r>
          </a:p>
          <a:p>
            <a:pPr lvl="1">
              <a:lnSpc>
                <a:spcPct val="90000"/>
              </a:lnSpc>
            </a:pPr>
            <a:r>
              <a:rPr lang="en-US"/>
              <a:t>Points (0D object)</a:t>
            </a:r>
          </a:p>
          <a:p>
            <a:pPr lvl="1">
              <a:lnSpc>
                <a:spcPct val="90000"/>
              </a:lnSpc>
            </a:pPr>
            <a:r>
              <a:rPr lang="en-US"/>
              <a:t>Line segments (1D objects)</a:t>
            </a:r>
          </a:p>
          <a:p>
            <a:pPr lvl="1">
              <a:lnSpc>
                <a:spcPct val="90000"/>
              </a:lnSpc>
            </a:pPr>
            <a:r>
              <a:rPr lang="en-US"/>
              <a:t>Polygons (2D objects)</a:t>
            </a:r>
          </a:p>
          <a:p>
            <a:pPr lvl="1">
              <a:lnSpc>
                <a:spcPct val="90000"/>
              </a:lnSpc>
            </a:pPr>
            <a:r>
              <a:rPr lang="en-US"/>
              <a:t>Some curves and surfaces</a:t>
            </a:r>
          </a:p>
          <a:p>
            <a:pPr lvl="2">
              <a:lnSpc>
                <a:spcPct val="90000"/>
              </a:lnSpc>
            </a:pPr>
            <a:r>
              <a:rPr lang="en-US" sz="2400"/>
              <a:t>Quadrics</a:t>
            </a:r>
          </a:p>
          <a:p>
            <a:pPr lvl="2">
              <a:lnSpc>
                <a:spcPct val="90000"/>
              </a:lnSpc>
            </a:pPr>
            <a:r>
              <a:rPr lang="en-US" sz="2400"/>
              <a:t>Parametric polynomials</a:t>
            </a:r>
          </a:p>
          <a:p>
            <a:pPr>
              <a:lnSpc>
                <a:spcPct val="90000"/>
              </a:lnSpc>
            </a:pPr>
            <a:r>
              <a:rPr lang="en-US"/>
              <a:t>All are</a:t>
            </a:r>
            <a:r>
              <a:rPr lang="en-US" sz="3500"/>
              <a:t> </a:t>
            </a:r>
            <a:r>
              <a:rPr lang="en-US"/>
              <a:t>defined through locations in space or </a:t>
            </a:r>
            <a:r>
              <a:rPr lang="en-US" i="1"/>
              <a:t>vertices</a:t>
            </a:r>
          </a:p>
        </p:txBody>
      </p:sp>
    </p:spTree>
    <p:extLst>
      <p:ext uri="{BB962C8B-B14F-4D97-AF65-F5344CB8AC3E}">
        <p14:creationId xmlns:p14="http://schemas.microsoft.com/office/powerpoint/2010/main" val="182980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B410F0AC-84CC-874A-85C7-AC8C45A8263B}" type="slidenum">
              <a:rPr lang="es-ES">
                <a:solidFill>
                  <a:srgbClr val="000000"/>
                </a:solidFill>
              </a:rPr>
              <a:pPr lvl="1"/>
              <a:t>38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6389" name="Text Box 5"/>
          <p:cNvSpPr>
            <a:spLocks noGrp="1" noChangeArrowheads="1"/>
          </p:cNvSpPr>
          <p:nvPr>
            <p:ph type="body" idx="1"/>
          </p:nvPr>
        </p:nvSpPr>
        <p:spPr>
          <a:xfrm>
            <a:off x="609600" y="2819400"/>
            <a:ext cx="7772400" cy="2133600"/>
          </a:xfrm>
          <a:noFill/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400" b="1">
                <a:latin typeface="Courier New" charset="0"/>
              </a:rPr>
              <a:t>glBegin(GL_POLYGON);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b="1">
                <a:latin typeface="Courier New" charset="0"/>
              </a:rPr>
              <a:t>	glVertex3f(0.0, 0.0, 0.0);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b="1">
                <a:latin typeface="Courier New" charset="0"/>
              </a:rPr>
              <a:t>	glVertex3f(0.0, 1.0, 0.0);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b="1">
                <a:latin typeface="Courier New" charset="0"/>
              </a:rPr>
              <a:t>	glVertex3f(0.0, 0.0, 1.0);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b="1">
                <a:latin typeface="Courier New" charset="0"/>
              </a:rPr>
              <a:t>glEnd( );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3871913" y="1793875"/>
            <a:ext cx="18573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3333CC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type of object</a:t>
            </a: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 flipH="1">
            <a:off x="3352800" y="2286000"/>
            <a:ext cx="1143000" cy="4572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Courier New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H="1">
            <a:off x="4648200" y="2590800"/>
            <a:ext cx="1295400" cy="6858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Courier New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006975" y="2251075"/>
            <a:ext cx="23304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3333CC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location of vertex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1684338" y="5222875"/>
            <a:ext cx="30321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3333CC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end of object definition</a:t>
            </a:r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 flipH="1" flipV="1">
            <a:off x="1905000" y="4724400"/>
            <a:ext cx="990600" cy="3810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Courier New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475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6FC72FC0-CDFE-764E-9DA3-C25192773710}" type="slidenum">
              <a:rPr lang="es-ES">
                <a:solidFill>
                  <a:srgbClr val="000000"/>
                </a:solidFill>
              </a:rPr>
              <a:pPr lvl="1"/>
              <a:t>39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Lights and Materials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Types of lights</a:t>
            </a:r>
          </a:p>
          <a:p>
            <a:pPr lvl="1">
              <a:lnSpc>
                <a:spcPct val="90000"/>
              </a:lnSpc>
            </a:pPr>
            <a:r>
              <a:rPr lang="en-US"/>
              <a:t>Point sources vs distributed sources</a:t>
            </a:r>
          </a:p>
          <a:p>
            <a:pPr lvl="1">
              <a:lnSpc>
                <a:spcPct val="90000"/>
              </a:lnSpc>
            </a:pPr>
            <a:r>
              <a:rPr lang="en-US"/>
              <a:t>Spot lights</a:t>
            </a:r>
          </a:p>
          <a:p>
            <a:pPr lvl="1">
              <a:lnSpc>
                <a:spcPct val="90000"/>
              </a:lnSpc>
            </a:pPr>
            <a:r>
              <a:rPr lang="en-US"/>
              <a:t>Near and far sources</a:t>
            </a:r>
          </a:p>
          <a:p>
            <a:pPr lvl="1">
              <a:lnSpc>
                <a:spcPct val="90000"/>
              </a:lnSpc>
            </a:pPr>
            <a:r>
              <a:rPr lang="en-US"/>
              <a:t>Color properties</a:t>
            </a:r>
          </a:p>
          <a:p>
            <a:pPr>
              <a:lnSpc>
                <a:spcPct val="90000"/>
              </a:lnSpc>
            </a:pPr>
            <a:r>
              <a:rPr lang="en-US"/>
              <a:t>Material properties</a:t>
            </a:r>
          </a:p>
          <a:p>
            <a:pPr lvl="1">
              <a:lnSpc>
                <a:spcPct val="90000"/>
              </a:lnSpc>
            </a:pPr>
            <a:r>
              <a:rPr lang="en-US"/>
              <a:t>Absorption: color properties</a:t>
            </a:r>
          </a:p>
          <a:p>
            <a:pPr lvl="1">
              <a:lnSpc>
                <a:spcPct val="90000"/>
              </a:lnSpc>
            </a:pPr>
            <a:r>
              <a:rPr lang="en-US"/>
              <a:t>Scattering</a:t>
            </a:r>
          </a:p>
          <a:p>
            <a:pPr lvl="2">
              <a:lnSpc>
                <a:spcPct val="90000"/>
              </a:lnSpc>
            </a:pPr>
            <a:r>
              <a:rPr lang="en-US" sz="2400"/>
              <a:t>Diffuse</a:t>
            </a:r>
          </a:p>
          <a:p>
            <a:pPr lvl="2">
              <a:lnSpc>
                <a:spcPct val="90000"/>
              </a:lnSpc>
            </a:pPr>
            <a:r>
              <a:rPr lang="en-US" sz="2400"/>
              <a:t>Specular</a:t>
            </a:r>
          </a:p>
        </p:txBody>
      </p:sp>
    </p:spTree>
    <p:extLst>
      <p:ext uri="{BB962C8B-B14F-4D97-AF65-F5344CB8AC3E}">
        <p14:creationId xmlns:p14="http://schemas.microsoft.com/office/powerpoint/2010/main" val="196637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Timeline (2/2)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363798"/>
              </p:ext>
            </p:extLst>
          </p:nvPr>
        </p:nvGraphicFramePr>
        <p:xfrm>
          <a:off x="904240" y="1193801"/>
          <a:ext cx="7244078" cy="5391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868"/>
                <a:gridCol w="1034868"/>
                <a:gridCol w="1034868"/>
                <a:gridCol w="1034868"/>
                <a:gridCol w="1055223"/>
                <a:gridCol w="1014515"/>
                <a:gridCol w="1034868"/>
              </a:tblGrid>
              <a:tr h="1107845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Sat</a:t>
                      </a:r>
                      <a:endParaRPr lang="en-US" dirty="0"/>
                    </a:p>
                  </a:txBody>
                  <a:tcPr/>
                </a:tc>
              </a:tr>
              <a:tr h="995882">
                <a:tc>
                  <a:txBody>
                    <a:bodyPr/>
                    <a:lstStyle/>
                    <a:p>
                      <a:r>
                        <a:rPr lang="en-US" dirty="0" smtClean="0"/>
                        <a:t>Feb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5 </a:t>
                      </a:r>
                      <a:r>
                        <a:rPr lang="en-US" dirty="0" err="1" smtClean="0"/>
                        <a:t>Lec</a:t>
                      </a:r>
                      <a:r>
                        <a:rPr lang="en-US" baseline="0" dirty="0" smtClean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6</a:t>
                      </a:r>
                    </a:p>
                    <a:p>
                      <a:r>
                        <a:rPr lang="en-US" dirty="0" smtClean="0"/>
                        <a:t>1E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7</a:t>
                      </a:r>
                    </a:p>
                    <a:p>
                      <a:r>
                        <a:rPr lang="en-US" dirty="0" smtClean="0"/>
                        <a:t>Begin 1F, begin</a:t>
                      </a:r>
                      <a:r>
                        <a:rPr lang="en-US" baseline="0" dirty="0" smtClean="0"/>
                        <a:t> 2A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9</a:t>
                      </a:r>
                      <a:endParaRPr lang="en-US" dirty="0"/>
                    </a:p>
                  </a:txBody>
                  <a:tcPr/>
                </a:tc>
              </a:tr>
              <a:tr h="2036471"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r>
                        <a:rPr lang="en-US" baseline="0" dirty="0" smtClean="0"/>
                        <a:t>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</a:p>
                    <a:p>
                      <a:endParaRPr lang="en-US" sz="160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YouTube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YouTube??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16</a:t>
                      </a:r>
                      <a:endParaRPr lang="en-US" dirty="0"/>
                    </a:p>
                  </a:txBody>
                  <a:tcPr/>
                </a:tc>
              </a:tr>
              <a:tr h="1251118">
                <a:tc>
                  <a:txBody>
                    <a:bodyPr/>
                    <a:lstStyle/>
                    <a:p>
                      <a:r>
                        <a:rPr lang="en-US" dirty="0" smtClean="0"/>
                        <a:t>Feb 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19</a:t>
                      </a:r>
                    </a:p>
                    <a:p>
                      <a:r>
                        <a:rPr lang="en-US" sz="1800" dirty="0" smtClean="0"/>
                        <a:t>1F 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21</a:t>
                      </a:r>
                    </a:p>
                    <a:p>
                      <a:r>
                        <a:rPr lang="en-US" sz="1800" dirty="0" smtClean="0"/>
                        <a:t>2A</a:t>
                      </a:r>
                      <a:r>
                        <a:rPr lang="en-US" sz="1800" baseline="0" dirty="0" smtClean="0"/>
                        <a:t> due, begin 2B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7" y="2249414"/>
            <a:ext cx="869424" cy="591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37" y="3705855"/>
            <a:ext cx="6074483" cy="14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EBF6FC20-6E9C-5948-82F6-2343703A4A83}" type="slidenum">
              <a:rPr lang="es-ES">
                <a:solidFill>
                  <a:srgbClr val="000000"/>
                </a:solidFill>
              </a:rPr>
              <a:pPr lvl="1"/>
              <a:t>40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20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752600"/>
            <a:ext cx="7772400" cy="1143000"/>
          </a:xfrm>
        </p:spPr>
        <p:txBody>
          <a:bodyPr/>
          <a:lstStyle/>
          <a:p>
            <a:r>
              <a:rPr lang="en-US"/>
              <a:t>Programming with OpenGL</a:t>
            </a:r>
            <a:br>
              <a:rPr lang="en-US"/>
            </a:br>
            <a:r>
              <a:rPr lang="en-US"/>
              <a:t>Part 1: Background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276600"/>
            <a:ext cx="6400800" cy="1752600"/>
          </a:xfrm>
        </p:spPr>
        <p:txBody>
          <a:bodyPr/>
          <a:lstStyle/>
          <a:p>
            <a:r>
              <a:rPr lang="en-US"/>
              <a:t>Ed Angel</a:t>
            </a:r>
          </a:p>
          <a:p>
            <a:r>
              <a:rPr lang="en-US"/>
              <a:t>Professor of Computer Science, Electrical and Computer Engineering, and Media Arts</a:t>
            </a:r>
          </a:p>
          <a:p>
            <a:r>
              <a:rPr lang="en-US"/>
              <a:t>University of New Mexico</a:t>
            </a:r>
          </a:p>
        </p:txBody>
      </p:sp>
    </p:spTree>
    <p:extLst>
      <p:ext uri="{BB962C8B-B14F-4D97-AF65-F5344CB8AC3E}">
        <p14:creationId xmlns:p14="http://schemas.microsoft.com/office/powerpoint/2010/main" val="121454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B0AD83C0-659D-DB4A-8B8D-C2023446CAE0}" type="slidenum">
              <a:rPr lang="es-ES">
                <a:solidFill>
                  <a:srgbClr val="000000"/>
                </a:solidFill>
              </a:rPr>
              <a:pPr lvl="1"/>
              <a:t>41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30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6248400" cy="1066800"/>
          </a:xfrm>
        </p:spPr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620000" cy="4724400"/>
          </a:xfrm>
        </p:spPr>
        <p:txBody>
          <a:bodyPr/>
          <a:lstStyle/>
          <a:p>
            <a:r>
              <a:rPr lang="en-US"/>
              <a:t>Development of the OpenGL API</a:t>
            </a:r>
          </a:p>
          <a:p>
            <a:r>
              <a:rPr lang="en-US"/>
              <a:t>OpenGL Architecture</a:t>
            </a:r>
          </a:p>
          <a:p>
            <a:pPr lvl="1"/>
            <a:r>
              <a:rPr lang="en-US"/>
              <a:t>OpenGL as a state machine</a:t>
            </a:r>
          </a:p>
          <a:p>
            <a:r>
              <a:rPr lang="en-US"/>
              <a:t>Functions </a:t>
            </a:r>
          </a:p>
          <a:p>
            <a:pPr lvl="1"/>
            <a:r>
              <a:rPr lang="en-US"/>
              <a:t>Types</a:t>
            </a:r>
          </a:p>
          <a:p>
            <a:pPr lvl="1"/>
            <a:r>
              <a:rPr lang="en-US"/>
              <a:t>Formats</a:t>
            </a:r>
          </a:p>
          <a:p>
            <a:r>
              <a:rPr lang="en-US"/>
              <a:t>Simple program</a:t>
            </a:r>
          </a:p>
        </p:txBody>
      </p:sp>
    </p:spTree>
    <p:extLst>
      <p:ext uri="{BB962C8B-B14F-4D97-AF65-F5344CB8AC3E}">
        <p14:creationId xmlns:p14="http://schemas.microsoft.com/office/powerpoint/2010/main" val="103622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Graphics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IFIPS</a:t>
            </a:r>
          </a:p>
          <a:p>
            <a:r>
              <a:rPr lang="en-US" dirty="0" smtClean="0"/>
              <a:t>FKS</a:t>
            </a:r>
          </a:p>
          <a:p>
            <a:r>
              <a:rPr lang="en-US" dirty="0" smtClean="0"/>
              <a:t>PHIGS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0C07237-87C7-7244-A5E9-AEC30F10439D}" type="slidenum">
              <a:rPr lang="es-ES" smtClean="0">
                <a:solidFill>
                  <a:srgbClr val="000000"/>
                </a:solidFill>
              </a:rPr>
              <a:pPr lvl="1"/>
              <a:t>42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Angel: Interactive Computer Graphics 5E © Addison-Wesley 2009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89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CA82E7DF-6BD5-B04E-A3E3-6AB2D6743431}" type="slidenum">
              <a:rPr lang="es-ES">
                <a:solidFill>
                  <a:srgbClr val="000000"/>
                </a:solidFill>
              </a:rPr>
              <a:pPr lvl="1"/>
              <a:t>43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SGI and GL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Silicon Graphics (SGI) revolutionized the graphics workstation by implementing the pipeline in hardware (1982)</a:t>
            </a:r>
          </a:p>
          <a:p>
            <a:r>
              <a:rPr lang="en-US"/>
              <a:t>To access the system, application programmers used a library called GL</a:t>
            </a:r>
          </a:p>
          <a:p>
            <a:r>
              <a:rPr lang="en-US"/>
              <a:t>With GL, it was relatively simple to program three dimensional interactive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69110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FC77D615-E20F-7D4E-BA22-BCFA83EA8F23}" type="slidenum">
              <a:rPr lang="es-ES">
                <a:solidFill>
                  <a:srgbClr val="000000"/>
                </a:solidFill>
              </a:rPr>
              <a:pPr lvl="1"/>
              <a:t>44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OpenGL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The success of GL lead to OpenGL (1992), a platform-independent API that was </a:t>
            </a:r>
          </a:p>
          <a:p>
            <a:pPr lvl="1"/>
            <a:r>
              <a:rPr lang="en-US"/>
              <a:t>Easy to use</a:t>
            </a:r>
          </a:p>
          <a:p>
            <a:pPr lvl="1"/>
            <a:r>
              <a:rPr lang="en-US"/>
              <a:t>Close enough to the hardware to get excellent performance</a:t>
            </a:r>
          </a:p>
          <a:p>
            <a:pPr lvl="1"/>
            <a:r>
              <a:rPr lang="en-US"/>
              <a:t>Focus on rendering</a:t>
            </a:r>
          </a:p>
          <a:p>
            <a:pPr lvl="1"/>
            <a:r>
              <a:rPr lang="en-US"/>
              <a:t>Omitted windowing and input to avoid window system dependencies </a:t>
            </a:r>
          </a:p>
        </p:txBody>
      </p:sp>
    </p:spTree>
    <p:extLst>
      <p:ext uri="{BB962C8B-B14F-4D97-AF65-F5344CB8AC3E}">
        <p14:creationId xmlns:p14="http://schemas.microsoft.com/office/powerpoint/2010/main" val="46385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B7B1FB69-4360-7C42-8A6D-CA2455A5A34D}" type="slidenum">
              <a:rPr lang="es-ES">
                <a:solidFill>
                  <a:srgbClr val="000000"/>
                </a:solidFill>
              </a:rPr>
              <a:pPr lvl="1"/>
              <a:t>45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OpenGL Evolution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Originally controlled by an Architectural Review Board (ARB)</a:t>
            </a:r>
          </a:p>
          <a:p>
            <a:pPr lvl="1"/>
            <a:r>
              <a:rPr lang="en-US"/>
              <a:t>Members included SGI, Microsoft, Nvidia, HP, 3DLabs, IBM,…….</a:t>
            </a:r>
          </a:p>
          <a:p>
            <a:pPr lvl="1"/>
            <a:r>
              <a:rPr lang="en-US"/>
              <a:t>Relatively stable</a:t>
            </a:r>
          </a:p>
          <a:p>
            <a:pPr lvl="2"/>
            <a:r>
              <a:rPr lang="en-US"/>
              <a:t>Evolution reflects new hardware capabilities</a:t>
            </a:r>
          </a:p>
          <a:p>
            <a:pPr lvl="3"/>
            <a:r>
              <a:rPr lang="en-US" b="0"/>
              <a:t>3D texture mapping and texture objects</a:t>
            </a:r>
          </a:p>
          <a:p>
            <a:pPr lvl="3"/>
            <a:r>
              <a:rPr lang="en-US" b="0"/>
              <a:t>Vertex programs</a:t>
            </a:r>
          </a:p>
          <a:p>
            <a:pPr lvl="1"/>
            <a:r>
              <a:rPr lang="en-US"/>
              <a:t>Allows for platform specific features through extensions</a:t>
            </a:r>
          </a:p>
          <a:p>
            <a:pPr lvl="1"/>
            <a:r>
              <a:rPr lang="en-US"/>
              <a:t>ARB replaced by Kronos</a:t>
            </a:r>
          </a:p>
        </p:txBody>
      </p:sp>
    </p:spTree>
    <p:extLst>
      <p:ext uri="{BB962C8B-B14F-4D97-AF65-F5344CB8AC3E}">
        <p14:creationId xmlns:p14="http://schemas.microsoft.com/office/powerpoint/2010/main" val="59432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6CE94AAF-5D40-AD42-AEE8-6D1A7B7BF4D5}" type="slidenum">
              <a:rPr lang="es-ES">
                <a:solidFill>
                  <a:srgbClr val="000000"/>
                </a:solidFill>
              </a:rPr>
              <a:pPr lvl="1"/>
              <a:t>46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OpenGL Libraries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OpenGL core library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OpenGL32 on Windows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GL on most </a:t>
            </a:r>
            <a:r>
              <a:rPr lang="en-US" dirty="0" err="1"/>
              <a:t>unix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 systems (</a:t>
            </a:r>
            <a:r>
              <a:rPr lang="en-US" dirty="0" err="1"/>
              <a:t>libGL.a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OpenGL Utility Library (GLU)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Provides functionality in OpenGL core but avoids having to rewrite code</a:t>
            </a:r>
          </a:p>
          <a:p>
            <a:pPr>
              <a:lnSpc>
                <a:spcPct val="90000"/>
              </a:lnSpc>
            </a:pPr>
            <a:r>
              <a:rPr lang="en-US" dirty="0"/>
              <a:t>Links with window system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GLX for X window systems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WGL for Windows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AGL for Macintosh</a:t>
            </a:r>
          </a:p>
        </p:txBody>
      </p:sp>
    </p:spTree>
    <p:extLst>
      <p:ext uri="{BB962C8B-B14F-4D97-AF65-F5344CB8AC3E}">
        <p14:creationId xmlns:p14="http://schemas.microsoft.com/office/powerpoint/2010/main" val="79547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878ABF57-20AA-7F41-AFFC-E121A69DEB93}" type="slidenum">
              <a:rPr lang="es-ES">
                <a:solidFill>
                  <a:srgbClr val="000000"/>
                </a:solidFill>
              </a:rPr>
              <a:pPr lvl="1"/>
              <a:t>47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GLUT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OpenGL Utility Toolkit (GLUT)</a:t>
            </a:r>
          </a:p>
          <a:p>
            <a:pPr lvl="1"/>
            <a:r>
              <a:rPr lang="en-US" dirty="0"/>
              <a:t>Provides functionality common to all window systems</a:t>
            </a:r>
          </a:p>
          <a:p>
            <a:pPr lvl="2"/>
            <a:r>
              <a:rPr lang="en-US" dirty="0"/>
              <a:t>Open a window</a:t>
            </a:r>
          </a:p>
          <a:p>
            <a:pPr lvl="2"/>
            <a:r>
              <a:rPr lang="en-US" dirty="0"/>
              <a:t>Get input from mouse and keyboard</a:t>
            </a:r>
          </a:p>
          <a:p>
            <a:pPr lvl="2"/>
            <a:r>
              <a:rPr lang="en-US" dirty="0"/>
              <a:t>Menus</a:t>
            </a:r>
          </a:p>
          <a:p>
            <a:pPr lvl="2"/>
            <a:r>
              <a:rPr lang="en-US" dirty="0"/>
              <a:t>Event-driven</a:t>
            </a:r>
          </a:p>
          <a:p>
            <a:pPr lvl="1"/>
            <a:r>
              <a:rPr lang="en-US" dirty="0"/>
              <a:t>Code is portable but GLUT lacks the functionality of a good toolkit for a specific platform</a:t>
            </a:r>
          </a:p>
          <a:p>
            <a:pPr lvl="2"/>
            <a:r>
              <a:rPr lang="en-US" dirty="0"/>
              <a:t>No slide </a:t>
            </a:r>
            <a:r>
              <a:rPr lang="en-US" dirty="0" smtClean="0"/>
              <a:t>bars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&lt;GLUT no longer well maintained, we will use VTK&gt;</a:t>
            </a:r>
          </a:p>
        </p:txBody>
      </p:sp>
    </p:spTree>
    <p:extLst>
      <p:ext uri="{BB962C8B-B14F-4D97-AF65-F5344CB8AC3E}">
        <p14:creationId xmlns:p14="http://schemas.microsoft.com/office/powerpoint/2010/main" val="152260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94C496F0-3EDF-A14E-95E3-2B6F27C5EC25}" type="slidenum">
              <a:rPr lang="es-ES">
                <a:solidFill>
                  <a:srgbClr val="000000"/>
                </a:solidFill>
              </a:rPr>
              <a:pPr lvl="1"/>
              <a:t>48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OpenGL Architecture</a:t>
            </a:r>
          </a:p>
        </p:txBody>
      </p:sp>
      <p:sp>
        <p:nvSpPr>
          <p:cNvPr id="11270" name="Text Box 4"/>
          <p:cNvSpPr txBox="1">
            <a:spLocks noChangeArrowheads="1"/>
          </p:cNvSpPr>
          <p:nvPr/>
        </p:nvSpPr>
        <p:spPr bwMode="blackWhite">
          <a:xfrm>
            <a:off x="1854200" y="1720850"/>
            <a:ext cx="27590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Immediate Mode</a:t>
            </a: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black">
          <a:xfrm>
            <a:off x="1530350" y="4044950"/>
            <a:ext cx="10541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white">
          <a:xfrm>
            <a:off x="1603375" y="4114800"/>
            <a:ext cx="9064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Display</a:t>
            </a:r>
            <a:b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</a:b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List</a:t>
            </a:r>
          </a:p>
        </p:txBody>
      </p:sp>
      <p:sp>
        <p:nvSpPr>
          <p:cNvPr id="68616" name="Rectangle 8"/>
          <p:cNvSpPr>
            <a:spLocks noChangeArrowheads="1"/>
          </p:cNvSpPr>
          <p:nvPr/>
        </p:nvSpPr>
        <p:spPr bwMode="blackWhite">
          <a:xfrm>
            <a:off x="6026150" y="4044950"/>
            <a:ext cx="15113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blackWhite">
          <a:xfrm>
            <a:off x="4121150" y="4044950"/>
            <a:ext cx="15113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8618" name="Rectangle 10"/>
          <p:cNvSpPr>
            <a:spLocks noChangeArrowheads="1"/>
          </p:cNvSpPr>
          <p:nvPr/>
        </p:nvSpPr>
        <p:spPr bwMode="blackWhite">
          <a:xfrm>
            <a:off x="3892550" y="5187950"/>
            <a:ext cx="1282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8619" name="Rectangle 11"/>
          <p:cNvSpPr>
            <a:spLocks noChangeArrowheads="1"/>
          </p:cNvSpPr>
          <p:nvPr/>
        </p:nvSpPr>
        <p:spPr bwMode="blackWhite">
          <a:xfrm>
            <a:off x="3511550" y="2444750"/>
            <a:ext cx="1663700" cy="1206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8620" name="Rectangle 12"/>
          <p:cNvSpPr>
            <a:spLocks noChangeArrowheads="1"/>
          </p:cNvSpPr>
          <p:nvPr/>
        </p:nvSpPr>
        <p:spPr bwMode="blackWhite">
          <a:xfrm>
            <a:off x="1846263" y="2597150"/>
            <a:ext cx="1282700" cy="825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blackWhite">
          <a:xfrm>
            <a:off x="1854200" y="2749550"/>
            <a:ext cx="12684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Polynomial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Evaluator</a:t>
            </a:r>
          </a:p>
        </p:txBody>
      </p:sp>
      <p:sp>
        <p:nvSpPr>
          <p:cNvPr id="11279" name="Rectangle 14"/>
          <p:cNvSpPr>
            <a:spLocks noChangeArrowheads="1"/>
          </p:cNvSpPr>
          <p:nvPr/>
        </p:nvSpPr>
        <p:spPr bwMode="blackWhite">
          <a:xfrm>
            <a:off x="3521075" y="2514600"/>
            <a:ext cx="16605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Per Vertex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Operations &amp;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Primitive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Assembly</a:t>
            </a:r>
          </a:p>
        </p:txBody>
      </p:sp>
      <p:sp>
        <p:nvSpPr>
          <p:cNvPr id="11280" name="Rectangle 15"/>
          <p:cNvSpPr>
            <a:spLocks noChangeArrowheads="1"/>
          </p:cNvSpPr>
          <p:nvPr/>
        </p:nvSpPr>
        <p:spPr bwMode="blackWhite">
          <a:xfrm>
            <a:off x="4146550" y="4251325"/>
            <a:ext cx="1460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Rasterization</a:t>
            </a:r>
          </a:p>
        </p:txBody>
      </p:sp>
      <p:sp>
        <p:nvSpPr>
          <p:cNvPr id="11281" name="Rectangle 16"/>
          <p:cNvSpPr>
            <a:spLocks noChangeArrowheads="1"/>
          </p:cNvSpPr>
          <p:nvPr/>
        </p:nvSpPr>
        <p:spPr bwMode="blackWhite">
          <a:xfrm>
            <a:off x="6038850" y="4129088"/>
            <a:ext cx="14938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Per Fragment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Operations</a:t>
            </a:r>
          </a:p>
        </p:txBody>
      </p:sp>
      <p:sp>
        <p:nvSpPr>
          <p:cNvPr id="11282" name="Rectangle 17"/>
          <p:cNvSpPr>
            <a:spLocks noChangeArrowheads="1"/>
          </p:cNvSpPr>
          <p:nvPr/>
        </p:nvSpPr>
        <p:spPr bwMode="blackWhite">
          <a:xfrm>
            <a:off x="4052888" y="5272088"/>
            <a:ext cx="10525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Texture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Memory</a:t>
            </a:r>
          </a:p>
        </p:txBody>
      </p:sp>
      <p:sp>
        <p:nvSpPr>
          <p:cNvPr id="11283" name="Line 18"/>
          <p:cNvSpPr>
            <a:spLocks noChangeShapeType="1"/>
          </p:cNvSpPr>
          <p:nvPr/>
        </p:nvSpPr>
        <p:spPr bwMode="blackWhite">
          <a:xfrm>
            <a:off x="7543800" y="4419600"/>
            <a:ext cx="381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84" name="Line 19"/>
          <p:cNvSpPr>
            <a:spLocks noChangeShapeType="1"/>
          </p:cNvSpPr>
          <p:nvPr/>
        </p:nvSpPr>
        <p:spPr bwMode="blackWhite">
          <a:xfrm>
            <a:off x="5638800" y="4419600"/>
            <a:ext cx="381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85" name="Line 20"/>
          <p:cNvSpPr>
            <a:spLocks noChangeShapeType="1"/>
          </p:cNvSpPr>
          <p:nvPr/>
        </p:nvSpPr>
        <p:spPr bwMode="blackWhite">
          <a:xfrm>
            <a:off x="4876800" y="3657600"/>
            <a:ext cx="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86" name="Line 21"/>
          <p:cNvSpPr>
            <a:spLocks noChangeShapeType="1"/>
          </p:cNvSpPr>
          <p:nvPr/>
        </p:nvSpPr>
        <p:spPr bwMode="blackWhite">
          <a:xfrm>
            <a:off x="3124200" y="304800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87" name="Line 22"/>
          <p:cNvSpPr>
            <a:spLocks noChangeShapeType="1"/>
          </p:cNvSpPr>
          <p:nvPr/>
        </p:nvSpPr>
        <p:spPr bwMode="blackWhite">
          <a:xfrm>
            <a:off x="4876800" y="48006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88" name="Line 23"/>
          <p:cNvSpPr>
            <a:spLocks noChangeShapeType="1"/>
          </p:cNvSpPr>
          <p:nvPr/>
        </p:nvSpPr>
        <p:spPr bwMode="blackWhite">
          <a:xfrm>
            <a:off x="1143000" y="441960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89" name="Line 24"/>
          <p:cNvSpPr>
            <a:spLocks noChangeShapeType="1"/>
          </p:cNvSpPr>
          <p:nvPr/>
        </p:nvSpPr>
        <p:spPr bwMode="blackWhite">
          <a:xfrm flipV="1">
            <a:off x="1371600" y="3048000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0" name="Line 25"/>
          <p:cNvSpPr>
            <a:spLocks noChangeShapeType="1"/>
          </p:cNvSpPr>
          <p:nvPr/>
        </p:nvSpPr>
        <p:spPr bwMode="blackWhite">
          <a:xfrm>
            <a:off x="1371600" y="30480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1" name="Line 26"/>
          <p:cNvSpPr>
            <a:spLocks noChangeShapeType="1"/>
          </p:cNvSpPr>
          <p:nvPr/>
        </p:nvSpPr>
        <p:spPr bwMode="blackWhite">
          <a:xfrm>
            <a:off x="1295400" y="44196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2" name="Line 27"/>
          <p:cNvSpPr>
            <a:spLocks noChangeShapeType="1"/>
          </p:cNvSpPr>
          <p:nvPr/>
        </p:nvSpPr>
        <p:spPr bwMode="blackWhite">
          <a:xfrm>
            <a:off x="1295400" y="60960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3" name="Line 28"/>
          <p:cNvSpPr>
            <a:spLocks noChangeShapeType="1"/>
          </p:cNvSpPr>
          <p:nvPr/>
        </p:nvSpPr>
        <p:spPr bwMode="blackWhite">
          <a:xfrm>
            <a:off x="8382000" y="48006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4" name="Line 29"/>
          <p:cNvSpPr>
            <a:spLocks noChangeShapeType="1"/>
          </p:cNvSpPr>
          <p:nvPr/>
        </p:nvSpPr>
        <p:spPr bwMode="blackWhite">
          <a:xfrm>
            <a:off x="2209800" y="34290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5" name="Line 30"/>
          <p:cNvSpPr>
            <a:spLocks noChangeShapeType="1"/>
          </p:cNvSpPr>
          <p:nvPr/>
        </p:nvSpPr>
        <p:spPr bwMode="blackWhite">
          <a:xfrm>
            <a:off x="2209800" y="48006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6" name="Line 31"/>
          <p:cNvSpPr>
            <a:spLocks noChangeShapeType="1"/>
          </p:cNvSpPr>
          <p:nvPr/>
        </p:nvSpPr>
        <p:spPr bwMode="blackWhite">
          <a:xfrm>
            <a:off x="3581400" y="58674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7" name="Line 32"/>
          <p:cNvSpPr>
            <a:spLocks noChangeShapeType="1"/>
          </p:cNvSpPr>
          <p:nvPr/>
        </p:nvSpPr>
        <p:spPr bwMode="blackWhite">
          <a:xfrm flipV="1">
            <a:off x="3733800" y="4419600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8" name="Line 33"/>
          <p:cNvSpPr>
            <a:spLocks noChangeShapeType="1"/>
          </p:cNvSpPr>
          <p:nvPr/>
        </p:nvSpPr>
        <p:spPr bwMode="blackWhite">
          <a:xfrm>
            <a:off x="3733800" y="441960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299" name="Line 34"/>
          <p:cNvSpPr>
            <a:spLocks noChangeShapeType="1"/>
          </p:cNvSpPr>
          <p:nvPr/>
        </p:nvSpPr>
        <p:spPr bwMode="blackWhite">
          <a:xfrm>
            <a:off x="4419600" y="2057400"/>
            <a:ext cx="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300" name="Line 35"/>
          <p:cNvSpPr>
            <a:spLocks noChangeShapeType="1"/>
          </p:cNvSpPr>
          <p:nvPr/>
        </p:nvSpPr>
        <p:spPr bwMode="blackWhite">
          <a:xfrm flipH="1">
            <a:off x="838200" y="2057400"/>
            <a:ext cx="35814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301" name="Rectangle 36"/>
          <p:cNvSpPr>
            <a:spLocks noChangeArrowheads="1"/>
          </p:cNvSpPr>
          <p:nvPr/>
        </p:nvSpPr>
        <p:spPr bwMode="blackWhite">
          <a:xfrm>
            <a:off x="504825" y="4243388"/>
            <a:ext cx="666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CPU</a:t>
            </a:r>
          </a:p>
        </p:txBody>
      </p:sp>
      <p:sp>
        <p:nvSpPr>
          <p:cNvPr id="11302" name="Line 37"/>
          <p:cNvSpPr>
            <a:spLocks noChangeShapeType="1"/>
          </p:cNvSpPr>
          <p:nvPr/>
        </p:nvSpPr>
        <p:spPr bwMode="blackWhite">
          <a:xfrm>
            <a:off x="838200" y="2057400"/>
            <a:ext cx="0" cy="2209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303" name="Rectangle 38"/>
          <p:cNvSpPr>
            <a:spLocks noChangeArrowheads="1"/>
          </p:cNvSpPr>
          <p:nvPr/>
        </p:nvSpPr>
        <p:spPr bwMode="blackWhite">
          <a:xfrm>
            <a:off x="2344738" y="5805488"/>
            <a:ext cx="1266825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Pixel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Operations</a:t>
            </a:r>
          </a:p>
        </p:txBody>
      </p:sp>
      <p:sp>
        <p:nvSpPr>
          <p:cNvPr id="11304" name="Line 39"/>
          <p:cNvSpPr>
            <a:spLocks noChangeShapeType="1"/>
          </p:cNvSpPr>
          <p:nvPr/>
        </p:nvSpPr>
        <p:spPr bwMode="blackWhite">
          <a:xfrm>
            <a:off x="3581400" y="6096000"/>
            <a:ext cx="480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8648" name="Rectangle 40"/>
          <p:cNvSpPr>
            <a:spLocks noChangeArrowheads="1"/>
          </p:cNvSpPr>
          <p:nvPr/>
        </p:nvSpPr>
        <p:spPr bwMode="blackWhite">
          <a:xfrm>
            <a:off x="7939088" y="4044950"/>
            <a:ext cx="8255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306" name="Rectangle 41"/>
          <p:cNvSpPr>
            <a:spLocks noChangeArrowheads="1"/>
          </p:cNvSpPr>
          <p:nvPr/>
        </p:nvSpPr>
        <p:spPr bwMode="blackWhite">
          <a:xfrm>
            <a:off x="7954963" y="4129088"/>
            <a:ext cx="793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Frame</a:t>
            </a:r>
          </a:p>
          <a:p>
            <a:pPr algn="ctr"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Buffer</a:t>
            </a:r>
          </a:p>
        </p:txBody>
      </p:sp>
      <p:sp>
        <p:nvSpPr>
          <p:cNvPr id="11307" name="Line 42"/>
          <p:cNvSpPr>
            <a:spLocks noChangeShapeType="1"/>
          </p:cNvSpPr>
          <p:nvPr/>
        </p:nvSpPr>
        <p:spPr bwMode="auto">
          <a:xfrm flipH="1">
            <a:off x="4648200" y="1905000"/>
            <a:ext cx="990600" cy="2286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308" name="Text Box 43"/>
          <p:cNvSpPr txBox="1">
            <a:spLocks noChangeArrowheads="1"/>
          </p:cNvSpPr>
          <p:nvPr/>
        </p:nvSpPr>
        <p:spPr bwMode="auto">
          <a:xfrm>
            <a:off x="5734050" y="1565275"/>
            <a:ext cx="133350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geometry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103412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E28FEEE9-2C6A-D643-84D7-ABFF5BED3585}" type="slidenum">
              <a:rPr lang="es-ES">
                <a:solidFill>
                  <a:srgbClr val="000000"/>
                </a:solidFill>
              </a:rPr>
              <a:pPr lvl="1"/>
              <a:t>49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229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OpenGL Functions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Primitives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Points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Line Segments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Polygons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Attributes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Transformations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Viewing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Modeling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Control (GLUT)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Input (GLUT)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Query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1723" y="4695878"/>
            <a:ext cx="12907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8800" dirty="0" smtClean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}</a:t>
            </a:r>
            <a:r>
              <a:rPr lang="en-US" dirty="0" smtClean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4000" baseline="30000" dirty="0" smtClean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VTK</a:t>
            </a:r>
            <a:endParaRPr lang="en-US" sz="4000" baseline="300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17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to previous terms (1</a:t>
            </a:r>
            <a:r>
              <a:rPr lang="en-US" dirty="0" smtClean="0"/>
              <a:t>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Way ahead on lecture</a:t>
            </a:r>
          </a:p>
          <a:p>
            <a:pPr lvl="1"/>
            <a:r>
              <a:rPr lang="en-US" dirty="0" smtClean="0"/>
              <a:t>If I complete today’s lecture, we will be 1.5 lectures ahead of the pace from previous term</a:t>
            </a:r>
          </a:p>
          <a:p>
            <a:pPr lvl="1"/>
            <a:r>
              <a:rPr lang="en-US" dirty="0" smtClean="0"/>
              <a:t>Why?: </a:t>
            </a:r>
          </a:p>
          <a:p>
            <a:pPr lvl="2"/>
            <a:r>
              <a:rPr lang="en-US" dirty="0" smtClean="0"/>
              <a:t>YouTube videos saving on material repeat</a:t>
            </a:r>
          </a:p>
          <a:p>
            <a:pPr lvl="2"/>
            <a:r>
              <a:rPr lang="en-US" dirty="0" smtClean="0"/>
              <a:t>Bad materials in previous terms, and then have to waste class time fixing things</a:t>
            </a:r>
          </a:p>
          <a:p>
            <a:pPr lvl="1"/>
            <a:r>
              <a:rPr lang="en-US" dirty="0" smtClean="0"/>
              <a:t>May only need 1 YouTube lecture from Japan</a:t>
            </a:r>
          </a:p>
        </p:txBody>
      </p:sp>
    </p:spTree>
    <p:extLst>
      <p:ext uri="{BB962C8B-B14F-4D97-AF65-F5344CB8AC3E}">
        <p14:creationId xmlns:p14="http://schemas.microsoft.com/office/powerpoint/2010/main" val="119913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9467EA79-013A-0C45-A9AD-B9202D0B9DAF}" type="slidenum">
              <a:rPr lang="es-ES">
                <a:solidFill>
                  <a:srgbClr val="000000"/>
                </a:solidFill>
              </a:rPr>
              <a:pPr lvl="1"/>
              <a:t>50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OpenGL State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OpenGL is a state machine</a:t>
            </a:r>
          </a:p>
          <a:p>
            <a:r>
              <a:rPr lang="en-US"/>
              <a:t>OpenGL functions are of two types</a:t>
            </a:r>
          </a:p>
          <a:p>
            <a:pPr lvl="1"/>
            <a:r>
              <a:rPr lang="en-US"/>
              <a:t>Primitive generating</a:t>
            </a:r>
          </a:p>
          <a:p>
            <a:pPr lvl="2"/>
            <a:r>
              <a:rPr lang="en-US"/>
              <a:t>Can cause output if primitive is visible</a:t>
            </a:r>
          </a:p>
          <a:p>
            <a:pPr lvl="2"/>
            <a:r>
              <a:rPr lang="en-US"/>
              <a:t>How vertices are processed and appearance of primitive are controlled by the state</a:t>
            </a:r>
          </a:p>
          <a:p>
            <a:pPr lvl="1"/>
            <a:r>
              <a:rPr lang="en-US"/>
              <a:t>State changing</a:t>
            </a:r>
          </a:p>
          <a:p>
            <a:pPr lvl="2"/>
            <a:r>
              <a:rPr lang="en-US"/>
              <a:t>Transformation functions</a:t>
            </a:r>
          </a:p>
          <a:p>
            <a:pPr lvl="2"/>
            <a:r>
              <a:rPr lang="en-US"/>
              <a:t>Attribute functions</a:t>
            </a:r>
          </a:p>
        </p:txBody>
      </p:sp>
    </p:spTree>
    <p:extLst>
      <p:ext uri="{BB962C8B-B14F-4D97-AF65-F5344CB8AC3E}">
        <p14:creationId xmlns:p14="http://schemas.microsoft.com/office/powerpoint/2010/main" val="131882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11DE823D-F249-284B-97C7-5C8174E069D1}" type="slidenum">
              <a:rPr lang="es-ES">
                <a:solidFill>
                  <a:srgbClr val="000000"/>
                </a:solidFill>
              </a:rPr>
              <a:pPr lvl="1"/>
              <a:t>51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433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Lack of Object Orientation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OpenGL is not object oriented so that there are multiple functions for a given logical function</a:t>
            </a:r>
          </a:p>
          <a:p>
            <a:pPr lvl="1"/>
            <a:r>
              <a:rPr lang="en-US" b="1" dirty="0">
                <a:latin typeface="Courier New" charset="0"/>
              </a:rPr>
              <a:t>glVertex3f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Courier New" charset="0"/>
              </a:rPr>
              <a:t>glVertex2i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Courier New" charset="0"/>
              </a:rPr>
              <a:t>glVertex3dv</a:t>
            </a:r>
          </a:p>
          <a:p>
            <a:r>
              <a:rPr lang="en-US" dirty="0"/>
              <a:t>Underlying storage mode is the same</a:t>
            </a:r>
          </a:p>
          <a:p>
            <a:r>
              <a:rPr lang="en-US" dirty="0"/>
              <a:t>Easy to create overloaded functions </a:t>
            </a:r>
            <a:r>
              <a:rPr lang="en-US" dirty="0" smtClean="0"/>
              <a:t>in     </a:t>
            </a:r>
            <a:r>
              <a:rPr lang="en-US" dirty="0"/>
              <a:t>C++ but issue is efficiency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6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F52A2ABE-6938-4C47-B2DF-AF50B1F58B19}" type="slidenum">
              <a:rPr lang="es-ES">
                <a:solidFill>
                  <a:srgbClr val="000000"/>
                </a:solidFill>
              </a:rPr>
              <a:pPr lvl="1"/>
              <a:t>52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536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OpenGL function format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2667000" y="2743200"/>
            <a:ext cx="32877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CC"/>
                </a:solidFill>
                <a:ea typeface="ＭＳ Ｐゴシック" charset="0"/>
                <a:cs typeface="ＭＳ Ｐゴシック" charset="0"/>
              </a:rPr>
              <a:t>gl</a:t>
            </a:r>
            <a:r>
              <a:rPr lang="en-US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Vertex</a:t>
            </a:r>
            <a:r>
              <a:rPr lang="en-US" b="1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3</a:t>
            </a:r>
            <a:r>
              <a:rPr lang="en-US" b="1">
                <a:solidFill>
                  <a:srgbClr val="00CC99"/>
                </a:solidFill>
                <a:ea typeface="ＭＳ Ｐゴシック" charset="0"/>
                <a:cs typeface="ＭＳ Ｐゴシック" charset="0"/>
              </a:rPr>
              <a:t>f</a:t>
            </a:r>
            <a:r>
              <a:rPr lang="en-US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(x,y,z)</a:t>
            </a:r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 flipV="1">
            <a:off x="2133600" y="2991799"/>
            <a:ext cx="1256554" cy="66580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920239" y="3579965"/>
            <a:ext cx="28146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belongs to GL library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 flipH="1">
            <a:off x="3733800" y="2133600"/>
            <a:ext cx="6096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3681413" y="1793875"/>
            <a:ext cx="19335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function name</a:t>
            </a:r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H="1" flipV="1">
            <a:off x="4572000" y="3124200"/>
            <a:ext cx="457200" cy="4572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150519" y="3579965"/>
            <a:ext cx="29289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x,y,z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floats</a:t>
            </a: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blackWhite">
          <a:xfrm>
            <a:off x="3048000" y="4876800"/>
            <a:ext cx="16764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1754188" y="5019675"/>
            <a:ext cx="27400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glVertex3f</a:t>
            </a:r>
            <a:r>
              <a:rPr lang="en-US" b="1">
                <a:solidFill>
                  <a:srgbClr val="00CC99"/>
                </a:solidFill>
                <a:ea typeface="ＭＳ Ｐゴシック" charset="0"/>
                <a:cs typeface="ＭＳ Ｐゴシック" charset="0"/>
              </a:rPr>
              <a:t>v</a:t>
            </a:r>
            <a:r>
              <a:rPr lang="en-US" b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(p)</a:t>
            </a: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 flipH="1" flipV="1">
            <a:off x="3810000" y="5410200"/>
            <a:ext cx="609600" cy="533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4098454" y="5715000"/>
            <a:ext cx="32797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is a pointer to an array</a:t>
            </a:r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H="1">
            <a:off x="4343400" y="2286000"/>
            <a:ext cx="15240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 anchor="ctr" anchorCtr="1">
            <a:prstTxWarp prst="textNoShape">
              <a:avLst/>
            </a:prstTxWarp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5795842" y="1981200"/>
            <a:ext cx="15716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dimensions</a:t>
            </a:r>
          </a:p>
        </p:txBody>
      </p:sp>
    </p:spTree>
    <p:extLst>
      <p:ext uri="{BB962C8B-B14F-4D97-AF65-F5344CB8AC3E}">
        <p14:creationId xmlns:p14="http://schemas.microsoft.com/office/powerpoint/2010/main" val="45027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513ACBB8-1293-504A-8D64-FA82291BC34D}" type="slidenum">
              <a:rPr lang="es-ES">
                <a:solidFill>
                  <a:srgbClr val="000000"/>
                </a:solidFill>
              </a:rPr>
              <a:pPr lvl="1"/>
              <a:t>53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OpenGL #defines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constants are defined in the include files </a:t>
            </a:r>
            <a:r>
              <a:rPr lang="en-US" b="1" dirty="0" err="1">
                <a:latin typeface="Courier New" charset="0"/>
              </a:rPr>
              <a:t>gl.h</a:t>
            </a:r>
            <a:r>
              <a:rPr lang="en-US" dirty="0"/>
              <a:t>, </a:t>
            </a:r>
            <a:r>
              <a:rPr lang="en-US" b="1" dirty="0" err="1">
                <a:latin typeface="Courier New" charset="0"/>
              </a:rPr>
              <a:t>glu.h</a:t>
            </a:r>
            <a:r>
              <a:rPr lang="en-US" dirty="0"/>
              <a:t> and </a:t>
            </a:r>
            <a:r>
              <a:rPr lang="en-US" b="1" strike="sngStrike" dirty="0" err="1">
                <a:latin typeface="Courier New" charset="0"/>
              </a:rPr>
              <a:t>glut.h</a:t>
            </a:r>
            <a:endParaRPr lang="en-US" b="1" strike="sngStrike" dirty="0">
              <a:latin typeface="Courier New" charset="0"/>
            </a:endParaRPr>
          </a:p>
          <a:p>
            <a:pPr lvl="1"/>
            <a:r>
              <a:rPr lang="en-US" strike="sngStrike" dirty="0"/>
              <a:t>Note </a:t>
            </a:r>
            <a:r>
              <a:rPr lang="en-US" b="1" strike="sngStrike" dirty="0">
                <a:latin typeface="Courier New" charset="0"/>
              </a:rPr>
              <a:t>#include &lt;GL/</a:t>
            </a:r>
            <a:r>
              <a:rPr lang="en-US" b="1" strike="sngStrike" dirty="0" err="1">
                <a:latin typeface="Courier New" charset="0"/>
              </a:rPr>
              <a:t>glut.h</a:t>
            </a:r>
            <a:r>
              <a:rPr lang="en-US" b="1" strike="sngStrike" dirty="0">
                <a:latin typeface="Courier New" charset="0"/>
              </a:rPr>
              <a:t>&gt;</a:t>
            </a:r>
            <a:r>
              <a:rPr lang="en-US" strike="sngStrike" dirty="0"/>
              <a:t> should automatically include the others</a:t>
            </a:r>
          </a:p>
          <a:p>
            <a:pPr lvl="1"/>
            <a:r>
              <a:rPr lang="en-US" dirty="0"/>
              <a:t>Examples</a:t>
            </a:r>
          </a:p>
          <a:p>
            <a:pPr lvl="1"/>
            <a:r>
              <a:rPr lang="en-US" b="1" dirty="0" err="1">
                <a:latin typeface="Courier New" charset="0"/>
              </a:rPr>
              <a:t>glBegin</a:t>
            </a:r>
            <a:r>
              <a:rPr lang="en-US" b="1" dirty="0">
                <a:latin typeface="Courier New" charset="0"/>
              </a:rPr>
              <a:t>(GL_POLYGON)</a:t>
            </a:r>
          </a:p>
          <a:p>
            <a:pPr lvl="1"/>
            <a:r>
              <a:rPr lang="en-US" b="1" dirty="0" err="1">
                <a:latin typeface="Courier New" charset="0"/>
              </a:rPr>
              <a:t>glClear</a:t>
            </a:r>
            <a:r>
              <a:rPr lang="en-US" b="1" dirty="0">
                <a:latin typeface="Courier New" charset="0"/>
              </a:rPr>
              <a:t>(GL_COLOR_BUFFER_BIT)</a:t>
            </a:r>
          </a:p>
          <a:p>
            <a:r>
              <a:rPr lang="en-US" dirty="0"/>
              <a:t>include files also define OpenGL data types: </a:t>
            </a:r>
            <a:r>
              <a:rPr lang="en-US" b="1" dirty="0" err="1">
                <a:latin typeface="Courier New" charset="0"/>
              </a:rPr>
              <a:t>GLfloat</a:t>
            </a:r>
            <a:r>
              <a:rPr lang="en-US" dirty="0"/>
              <a:t>, </a:t>
            </a:r>
            <a:r>
              <a:rPr lang="en-US" b="1" dirty="0" err="1">
                <a:latin typeface="Courier New" charset="0"/>
              </a:rPr>
              <a:t>GLdouble</a:t>
            </a:r>
            <a:r>
              <a:rPr lang="en-US" dirty="0"/>
              <a:t>,….</a:t>
            </a:r>
          </a:p>
        </p:txBody>
      </p:sp>
    </p:spTree>
    <p:extLst>
      <p:ext uri="{BB962C8B-B14F-4D97-AF65-F5344CB8AC3E}">
        <p14:creationId xmlns:p14="http://schemas.microsoft.com/office/powerpoint/2010/main" val="211624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22249081-FA15-E249-8772-2B37E8A77447}" type="slidenum">
              <a:rPr lang="es-ES">
                <a:solidFill>
                  <a:srgbClr val="000000"/>
                </a:solidFill>
              </a:rPr>
              <a:pPr lvl="1"/>
              <a:t>54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Program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Generate a square on a solid background</a:t>
            </a:r>
          </a:p>
        </p:txBody>
      </p:sp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286000"/>
            <a:ext cx="3363913" cy="3571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11454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3AFF6E88-F418-E64A-9EE6-CCAF2C9CD59E}" type="slidenum">
              <a:rPr lang="es-ES">
                <a:solidFill>
                  <a:srgbClr val="000000"/>
                </a:solidFill>
              </a:rPr>
              <a:pPr lvl="1"/>
              <a:t>55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simple.c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219200" y="1524000"/>
            <a:ext cx="6737350" cy="4968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#include &lt;GL/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glut.h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&gt;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void 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mydisplay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(){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   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glClear(GL_COLOR_BUFFER_BIT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); 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glBegin(GL_POLYGON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);        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	glVertex2f(-0.5, -0.5);        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	glVertex2f(-0.5, 0.5);        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	glVertex2f(0.5, 0.5);        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	glVertex2f(0.5, -0.5);    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glEnd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();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glFlush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(); 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}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main(int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argc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, char** 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argv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){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glutCreateWindow("simple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");     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glutDisplayFunc(mydisplay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);    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glutMainLoop</a:t>
            </a: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();</a:t>
            </a:r>
          </a:p>
          <a:p>
            <a:pPr defTabSz="45561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764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ADC93C4C-83B0-724D-B061-C2DD9559DB94}" type="slidenum">
              <a:rPr lang="es-ES">
                <a:solidFill>
                  <a:srgbClr val="000000"/>
                </a:solidFill>
              </a:rPr>
              <a:pPr lvl="1"/>
              <a:t>56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Loop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program defines a </a:t>
            </a:r>
            <a:r>
              <a:rPr lang="en-US" i="1" dirty="0"/>
              <a:t>display callback</a:t>
            </a:r>
            <a:r>
              <a:rPr lang="en-US" dirty="0"/>
              <a:t> function named </a:t>
            </a:r>
            <a:r>
              <a:rPr lang="en-US" b="1" dirty="0" err="1">
                <a:latin typeface="Courier New" charset="0"/>
              </a:rPr>
              <a:t>mydisplay</a:t>
            </a:r>
            <a:endParaRPr lang="en-US" b="1" dirty="0">
              <a:latin typeface="Courier New" charset="0"/>
            </a:endParaRPr>
          </a:p>
          <a:p>
            <a:pPr lvl="1"/>
            <a:r>
              <a:rPr lang="en-US" dirty="0"/>
              <a:t>Every glut program must have a display callback</a:t>
            </a:r>
          </a:p>
          <a:p>
            <a:pPr lvl="1"/>
            <a:r>
              <a:rPr lang="en-US" dirty="0"/>
              <a:t>The display callback is executed whenever OpenGL decides the display must be refreshed, for example when the window is opened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latin typeface="Courier New" charset="0"/>
              </a:rPr>
              <a:t>main</a:t>
            </a:r>
            <a:r>
              <a:rPr lang="en-US" dirty="0"/>
              <a:t> function ends with the program entering an event loop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1524000" y="5693028"/>
            <a:ext cx="5815954" cy="936372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VTK will be similar … callback issued to render geometry</a:t>
            </a:r>
            <a:endParaRPr lang="en-US" sz="2400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7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lvl="1"/>
            <a:fld id="{F9159796-ED15-1F46-BBE0-BCE18E811A6D}" type="slidenum">
              <a:rPr lang="es-ES">
                <a:solidFill>
                  <a:srgbClr val="000000"/>
                </a:solidFill>
              </a:rPr>
              <a:pPr lvl="1"/>
              <a:t>57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Angel: Interactive Computer Graphics 5E © Addison-Wesley 2009</a:t>
            </a: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Defaults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ourier New" charset="0"/>
              </a:rPr>
              <a:t>simple.c</a:t>
            </a:r>
            <a:r>
              <a:rPr lang="en-US"/>
              <a:t> is too simple</a:t>
            </a:r>
          </a:p>
          <a:p>
            <a:r>
              <a:rPr lang="en-US"/>
              <a:t>Makes heavy use of state variable default values for</a:t>
            </a:r>
          </a:p>
          <a:p>
            <a:pPr lvl="1"/>
            <a:r>
              <a:rPr lang="en-US"/>
              <a:t>Viewing</a:t>
            </a:r>
          </a:p>
          <a:p>
            <a:pPr lvl="1"/>
            <a:r>
              <a:rPr lang="en-US"/>
              <a:t>Colors</a:t>
            </a:r>
          </a:p>
          <a:p>
            <a:pPr lvl="1"/>
            <a:r>
              <a:rPr lang="en-US"/>
              <a:t>Window parameters</a:t>
            </a:r>
          </a:p>
          <a:p>
            <a:r>
              <a:rPr lang="en-US"/>
              <a:t>Next version will make the defaults more explicit</a:t>
            </a:r>
          </a:p>
        </p:txBody>
      </p:sp>
    </p:spTree>
    <p:extLst>
      <p:ext uri="{BB962C8B-B14F-4D97-AF65-F5344CB8AC3E}">
        <p14:creationId xmlns:p14="http://schemas.microsoft.com/office/powerpoint/2010/main" val="173980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118533"/>
            <a:ext cx="7721600" cy="990600"/>
          </a:xfrm>
        </p:spPr>
        <p:txBody>
          <a:bodyPr/>
          <a:lstStyle/>
          <a:p>
            <a:r>
              <a:rPr lang="en-US" dirty="0" smtClean="0"/>
              <a:t>How to make a graphics 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Need to create a window</a:t>
            </a:r>
          </a:p>
          <a:p>
            <a:pPr lvl="1"/>
            <a:r>
              <a:rPr lang="en-US" dirty="0" smtClean="0"/>
              <a:t>This window contains a “context” for OpenGL to render in.</a:t>
            </a:r>
          </a:p>
          <a:p>
            <a:r>
              <a:rPr lang="en-US" dirty="0" smtClean="0"/>
              <a:t>Need to be able to deal with events/interactions</a:t>
            </a:r>
          </a:p>
          <a:p>
            <a:r>
              <a:rPr lang="en-US" dirty="0"/>
              <a:t>Need to render graphics primitives</a:t>
            </a:r>
          </a:p>
          <a:p>
            <a:pPr lvl="1"/>
            <a:r>
              <a:rPr lang="en-US" dirty="0"/>
              <a:t>OpenGL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075085" cy="990600"/>
          </a:xfrm>
        </p:spPr>
        <p:txBody>
          <a:bodyPr/>
          <a:lstStyle/>
          <a:p>
            <a:r>
              <a:rPr lang="en-US" dirty="0" smtClean="0"/>
              <a:t>Windows and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9467" y="1600200"/>
            <a:ext cx="8458200" cy="4495800"/>
          </a:xfrm>
        </p:spPr>
        <p:txBody>
          <a:bodyPr/>
          <a:lstStyle/>
          <a:p>
            <a:r>
              <a:rPr lang="en-US" dirty="0" smtClean="0"/>
              <a:t>Creating windows and dealing with events varies from platform to platform.</a:t>
            </a:r>
          </a:p>
        </p:txBody>
      </p:sp>
    </p:spTree>
    <p:extLst>
      <p:ext uri="{BB962C8B-B14F-4D97-AF65-F5344CB8AC3E}">
        <p14:creationId xmlns:p14="http://schemas.microsoft.com/office/powerpoint/2010/main" val="20158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to previous terms (2</a:t>
            </a:r>
            <a:r>
              <a:rPr lang="en-US" dirty="0" smtClean="0"/>
              <a:t>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little behind on project 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i="1" u="sng" dirty="0" smtClean="0"/>
              <a:t>The W19 plan only works if you pursue *both* 1F and 2A during Week 6!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06784"/>
              </p:ext>
            </p:extLst>
          </p:nvPr>
        </p:nvGraphicFramePr>
        <p:xfrm>
          <a:off x="1087120" y="2417921"/>
          <a:ext cx="65633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040"/>
                <a:gridCol w="2479040"/>
                <a:gridCol w="28752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Due date (F16)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Due date</a:t>
                      </a:r>
                      <a:r>
                        <a:rPr lang="en-US" baseline="0" dirty="0" smtClean="0"/>
                        <a:t> (W19)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Monday of Week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Weds of Week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Monday of Week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Tuesday of Week 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Monday of Week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Thursday of Week 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Monday of Week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Wednesday of Week 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6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2774019" cy="990600"/>
          </a:xfrm>
        </p:spPr>
        <p:txBody>
          <a:bodyPr/>
          <a:lstStyle/>
          <a:p>
            <a:r>
              <a:rPr lang="en-US" dirty="0" err="1" smtClean="0"/>
              <a:t>XWindow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3053419" cy="4495800"/>
          </a:xfrm>
        </p:spPr>
        <p:txBody>
          <a:bodyPr/>
          <a:lstStyle/>
          <a:p>
            <a:r>
              <a:rPr lang="en-US" dirty="0" smtClean="0"/>
              <a:t>“Hello World” with X-Windows.</a:t>
            </a:r>
            <a:endParaRPr lang="en-US" dirty="0"/>
          </a:p>
        </p:txBody>
      </p:sp>
      <p:pic>
        <p:nvPicPr>
          <p:cNvPr id="5" name="Picture 4" descr="Screen shot 2013-05-02 at 10.08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22" y="0"/>
            <a:ext cx="6273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075085" cy="990600"/>
          </a:xfrm>
        </p:spPr>
        <p:txBody>
          <a:bodyPr/>
          <a:lstStyle/>
          <a:p>
            <a:r>
              <a:rPr lang="en-US" dirty="0" smtClean="0"/>
              <a:t>Windows and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9467" y="1600200"/>
            <a:ext cx="8458200" cy="4495800"/>
          </a:xfrm>
        </p:spPr>
        <p:txBody>
          <a:bodyPr/>
          <a:lstStyle/>
          <a:p>
            <a:r>
              <a:rPr lang="en-US" sz="2800" dirty="0" smtClean="0"/>
              <a:t>Creating windows and dealing with events varies from platform to platform.</a:t>
            </a:r>
          </a:p>
          <a:p>
            <a:r>
              <a:rPr lang="en-US" sz="2800" dirty="0" smtClean="0"/>
              <a:t>Some packages provide implementations for key platforms (Windows, Unix, Mac) and abstractions for dealing with windows and events.</a:t>
            </a:r>
          </a:p>
          <a:p>
            <a:r>
              <a:rPr lang="en-US" sz="2800" dirty="0" smtClean="0"/>
              <a:t>GLUT: library for cross-platform windowing &amp; events.</a:t>
            </a:r>
          </a:p>
          <a:p>
            <a:pPr lvl="1"/>
            <a:r>
              <a:rPr lang="en-US" sz="2400" dirty="0" smtClean="0"/>
              <a:t>My experiments: doesn’t work as well as it used to.</a:t>
            </a:r>
          </a:p>
          <a:p>
            <a:r>
              <a:rPr lang="en-US" sz="2800" dirty="0" smtClean="0"/>
              <a:t>VTK: library for visualization</a:t>
            </a:r>
          </a:p>
          <a:p>
            <a:pPr lvl="1"/>
            <a:r>
              <a:rPr lang="en-US" sz="2400" dirty="0" smtClean="0"/>
              <a:t>But also contains cross-platform windowing &amp; events.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64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/>
          </p:nvPr>
        </p:nvSpPr>
        <p:spPr>
          <a:xfrm>
            <a:off x="611188" y="549275"/>
            <a:ext cx="7772400" cy="792163"/>
          </a:xfrm>
        </p:spPr>
        <p:txBody>
          <a:bodyPr anchor="b" anchorCtr="1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Visualization with VTK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914400" y="5486400"/>
            <a:ext cx="7439025" cy="622300"/>
          </a:xfrm>
        </p:spPr>
        <p:txBody>
          <a:bodyPr>
            <a:spAutoFit/>
          </a:bodyPr>
          <a:lstStyle/>
          <a:p>
            <a:pPr marL="0" indent="0" algn="ctr" eaLnBrk="1" hangingPunct="1">
              <a:lnSpc>
                <a:spcPct val="80000"/>
              </a:lnSpc>
              <a:spcBef>
                <a:spcPts val="450"/>
              </a:spcBef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/>
              <a:t>Content from: Erik Vidholm, Univ of Uppsula, Sweden</a:t>
            </a:r>
          </a:p>
          <a:p>
            <a:pPr marL="0" indent="0" algn="ctr" eaLnBrk="1" hangingPunct="1">
              <a:lnSpc>
                <a:spcPct val="80000"/>
              </a:lnSpc>
              <a:spcBef>
                <a:spcPts val="450"/>
              </a:spcBef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/>
              <a:t>David Gobbi, Robarts Research Institute, London, Ontario, Canada</a:t>
            </a:r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875" y="1844675"/>
            <a:ext cx="3960813" cy="3248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78059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VTK – The Visualization ToolKit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2503249"/>
          </a:xfrm>
        </p:spPr>
        <p:txBody>
          <a:bodyPr>
            <a:spAutoFit/>
          </a:bodyPr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Open source, freely available software for 3D computer graphics, image processing, and </a:t>
            </a:r>
            <a:r>
              <a:rPr lang="en-GB" u="sng" dirty="0"/>
              <a:t>visualization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Managed by </a:t>
            </a:r>
            <a:r>
              <a:rPr lang="en-GB" dirty="0" err="1"/>
              <a:t>Kitware</a:t>
            </a:r>
            <a:r>
              <a:rPr lang="en-GB" dirty="0"/>
              <a:t> Inc.</a:t>
            </a:r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Use C++, </a:t>
            </a:r>
            <a:r>
              <a:rPr lang="en-GB" dirty="0" err="1"/>
              <a:t>Tcl</a:t>
            </a:r>
            <a:r>
              <a:rPr lang="en-GB" dirty="0"/>
              <a:t>/</a:t>
            </a:r>
            <a:r>
              <a:rPr lang="en-GB" dirty="0" err="1"/>
              <a:t>Tk</a:t>
            </a:r>
            <a:r>
              <a:rPr lang="en-GB" dirty="0"/>
              <a:t>, Python, Java</a:t>
            </a:r>
          </a:p>
        </p:txBody>
      </p:sp>
    </p:spTree>
    <p:extLst>
      <p:ext uri="{BB962C8B-B14F-4D97-AF65-F5344CB8AC3E}">
        <p14:creationId xmlns:p14="http://schemas.microsoft.com/office/powerpoint/2010/main" val="10114768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The visualization pipeline</a:t>
            </a:r>
          </a:p>
        </p:txBody>
      </p:sp>
      <p:sp>
        <p:nvSpPr>
          <p:cNvPr id="60419" name="Text Box 2"/>
          <p:cNvSpPr txBox="1">
            <a:spLocks noChangeArrowheads="1"/>
          </p:cNvSpPr>
          <p:nvPr/>
        </p:nvSpPr>
        <p:spPr bwMode="auto">
          <a:xfrm>
            <a:off x="323850" y="1628775"/>
            <a:ext cx="1512888" cy="1201738"/>
          </a:xfrm>
          <a:prstGeom prst="rect">
            <a:avLst/>
          </a:prstGeom>
          <a:solidFill>
            <a:srgbClr val="0101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rgbClr val="FFFFFF"/>
              </a:solidFill>
              <a:latin typeface="Tahoma" charset="0"/>
              <a:ea typeface="ＭＳ Ｐゴシック" pitchFamily="-111" charset="-128"/>
              <a:cs typeface="ＭＳ Ｐゴシック" pitchFamily="-111" charset="-128"/>
            </a:endParaRPr>
          </a:p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b="1">
                <a:solidFill>
                  <a:srgbClr val="FFFFFF"/>
                </a:solidFill>
                <a:latin typeface="Tahoma" charset="0"/>
                <a:ea typeface="ＭＳ Ｐゴシック" pitchFamily="-111" charset="-128"/>
                <a:cs typeface="ＭＳ Ｐゴシック" pitchFamily="-111" charset="-128"/>
              </a:rPr>
              <a:t>DATA</a:t>
            </a:r>
          </a:p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 b="1">
              <a:solidFill>
                <a:srgbClr val="FFFFFF"/>
              </a:solidFill>
              <a:latin typeface="Tahoma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20" name="Text Box 3"/>
          <p:cNvSpPr txBox="1">
            <a:spLocks noChangeArrowheads="1"/>
          </p:cNvSpPr>
          <p:nvPr/>
        </p:nvSpPr>
        <p:spPr bwMode="auto">
          <a:xfrm>
            <a:off x="2124075" y="3235325"/>
            <a:ext cx="1871663" cy="1201738"/>
          </a:xfrm>
          <a:prstGeom prst="rect">
            <a:avLst/>
          </a:prstGeom>
          <a:solidFill>
            <a:srgbClr val="0000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rgbClr val="FFFFFF"/>
              </a:solidFill>
              <a:latin typeface="Tahoma" charset="0"/>
              <a:ea typeface="ＭＳ Ｐゴシック" pitchFamily="-111" charset="-128"/>
              <a:cs typeface="ＭＳ Ｐゴシック" pitchFamily="-111" charset="-128"/>
            </a:endParaRPr>
          </a:p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b="1">
                <a:solidFill>
                  <a:srgbClr val="FFFFFF"/>
                </a:solidFill>
                <a:latin typeface="Tahoma" charset="0"/>
                <a:ea typeface="ＭＳ Ｐゴシック" pitchFamily="-111" charset="-128"/>
                <a:cs typeface="ＭＳ Ｐゴシック" pitchFamily="-111" charset="-128"/>
              </a:rPr>
              <a:t>FILTER</a:t>
            </a:r>
          </a:p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 b="1">
              <a:solidFill>
                <a:srgbClr val="FFFFFF"/>
              </a:solidFill>
              <a:latin typeface="Tahoma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21" name="Text Box 4"/>
          <p:cNvSpPr txBox="1">
            <a:spLocks noChangeArrowheads="1"/>
          </p:cNvSpPr>
          <p:nvPr/>
        </p:nvSpPr>
        <p:spPr bwMode="auto">
          <a:xfrm>
            <a:off x="4572000" y="3235325"/>
            <a:ext cx="1871663" cy="1201738"/>
          </a:xfrm>
          <a:prstGeom prst="rect">
            <a:avLst/>
          </a:prstGeom>
          <a:solidFill>
            <a:srgbClr val="0000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rgbClr val="FFFFFF"/>
              </a:solidFill>
              <a:latin typeface="Tahoma" charset="0"/>
              <a:ea typeface="ＭＳ Ｐゴシック" pitchFamily="-111" charset="-128"/>
              <a:cs typeface="ＭＳ Ｐゴシック" pitchFamily="-111" charset="-128"/>
            </a:endParaRPr>
          </a:p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b="1">
                <a:solidFill>
                  <a:srgbClr val="FFFFFF"/>
                </a:solidFill>
                <a:latin typeface="Tahoma" charset="0"/>
                <a:ea typeface="ＭＳ Ｐゴシック" pitchFamily="-111" charset="-128"/>
                <a:cs typeface="ＭＳ Ｐゴシック" pitchFamily="-111" charset="-128"/>
              </a:rPr>
              <a:t>MAPPING</a:t>
            </a:r>
          </a:p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 b="1">
              <a:solidFill>
                <a:srgbClr val="FFFFFF"/>
              </a:solidFill>
              <a:latin typeface="Tahoma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22" name="Text Box 5"/>
          <p:cNvSpPr txBox="1">
            <a:spLocks noChangeArrowheads="1"/>
          </p:cNvSpPr>
          <p:nvPr/>
        </p:nvSpPr>
        <p:spPr bwMode="auto">
          <a:xfrm>
            <a:off x="6948488" y="5373688"/>
            <a:ext cx="1871662" cy="1201737"/>
          </a:xfrm>
          <a:prstGeom prst="rect">
            <a:avLst/>
          </a:prstGeom>
          <a:solidFill>
            <a:srgbClr val="0000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rgbClr val="FFFFFF"/>
              </a:solidFill>
              <a:latin typeface="Tahoma" charset="0"/>
              <a:ea typeface="ＭＳ Ｐゴシック" pitchFamily="-111" charset="-128"/>
              <a:cs typeface="ＭＳ Ｐゴシック" pitchFamily="-111" charset="-128"/>
            </a:endParaRPr>
          </a:p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b="1">
                <a:solidFill>
                  <a:srgbClr val="FFFFFF"/>
                </a:solidFill>
                <a:latin typeface="Tahoma" charset="0"/>
                <a:ea typeface="ＭＳ Ｐゴシック" pitchFamily="-111" charset="-128"/>
                <a:cs typeface="ＭＳ Ｐゴシック" pitchFamily="-111" charset="-128"/>
              </a:rPr>
              <a:t>DISPLAY</a:t>
            </a:r>
          </a:p>
          <a:p>
            <a:pPr algn="ctr">
              <a:spcBef>
                <a:spcPts val="1125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 b="1">
              <a:solidFill>
                <a:srgbClr val="FFFFFF"/>
              </a:solidFill>
              <a:latin typeface="Tahoma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23" name="Oval 6"/>
          <p:cNvSpPr>
            <a:spLocks noChangeArrowheads="1"/>
          </p:cNvSpPr>
          <p:nvPr/>
        </p:nvSpPr>
        <p:spPr bwMode="auto">
          <a:xfrm>
            <a:off x="1835150" y="2492375"/>
            <a:ext cx="4897438" cy="2736850"/>
          </a:xfrm>
          <a:prstGeom prst="ellips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24" name="Line 7"/>
          <p:cNvSpPr>
            <a:spLocks noChangeShapeType="1"/>
          </p:cNvSpPr>
          <p:nvPr/>
        </p:nvSpPr>
        <p:spPr bwMode="auto">
          <a:xfrm>
            <a:off x="1749425" y="2668588"/>
            <a:ext cx="633413" cy="866775"/>
          </a:xfrm>
          <a:prstGeom prst="line">
            <a:avLst/>
          </a:prstGeom>
          <a:noFill/>
          <a:ln w="5724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25" name="Line 8"/>
          <p:cNvSpPr>
            <a:spLocks noChangeShapeType="1"/>
          </p:cNvSpPr>
          <p:nvPr/>
        </p:nvSpPr>
        <p:spPr bwMode="auto">
          <a:xfrm>
            <a:off x="3924300" y="3860800"/>
            <a:ext cx="792163" cy="1588"/>
          </a:xfrm>
          <a:prstGeom prst="line">
            <a:avLst/>
          </a:prstGeom>
          <a:noFill/>
          <a:ln w="5724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26" name="Line 9"/>
          <p:cNvSpPr>
            <a:spLocks noChangeShapeType="1"/>
          </p:cNvSpPr>
          <p:nvPr/>
        </p:nvSpPr>
        <p:spPr bwMode="auto">
          <a:xfrm>
            <a:off x="6327775" y="4284663"/>
            <a:ext cx="887413" cy="1457325"/>
          </a:xfrm>
          <a:prstGeom prst="line">
            <a:avLst/>
          </a:prstGeom>
          <a:noFill/>
          <a:ln w="5724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27" name="Text Box 10"/>
          <p:cNvSpPr txBox="1">
            <a:spLocks noChangeArrowheads="1"/>
          </p:cNvSpPr>
          <p:nvPr/>
        </p:nvSpPr>
        <p:spPr bwMode="auto">
          <a:xfrm>
            <a:off x="2844800" y="2060575"/>
            <a:ext cx="3240088" cy="398463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ts val="1250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>
                <a:solidFill>
                  <a:prstClr val="black"/>
                </a:solidFill>
                <a:latin typeface="Tahoma" charset="0"/>
                <a:ea typeface="ＭＳ Ｐゴシック" pitchFamily="-111" charset="-128"/>
                <a:cs typeface="ＭＳ Ｐゴシック" pitchFamily="-111" charset="-128"/>
              </a:rPr>
              <a:t>Visualization algorithms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V="1">
            <a:off x="2987675" y="4506913"/>
            <a:ext cx="1588" cy="10826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5508625" y="4508500"/>
            <a:ext cx="1588" cy="10826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>
            <a:off x="2987675" y="5589588"/>
            <a:ext cx="252095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31" name="Text Box 14"/>
          <p:cNvSpPr txBox="1">
            <a:spLocks noChangeArrowheads="1"/>
          </p:cNvSpPr>
          <p:nvPr/>
        </p:nvSpPr>
        <p:spPr bwMode="auto">
          <a:xfrm>
            <a:off x="3563938" y="5661025"/>
            <a:ext cx="3240087" cy="398463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ts val="1250"/>
              </a:spcBef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>
                <a:solidFill>
                  <a:srgbClr val="000000"/>
                </a:solidFill>
                <a:latin typeface="Tahoma" charset="0"/>
                <a:ea typeface="ＭＳ Ｐゴシック" pitchFamily="-111" charset="-128"/>
                <a:cs typeface="ＭＳ Ｐゴシック" pitchFamily="-111" charset="-128"/>
              </a:rPr>
              <a:t>Interactive feedback</a:t>
            </a: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508625" y="5589588"/>
            <a:ext cx="13684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63484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22325"/>
            <a:ext cx="9144000" cy="5807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42335" y="313267"/>
            <a:ext cx="8536966" cy="3547533"/>
            <a:chOff x="42335" y="313267"/>
            <a:chExt cx="8536966" cy="3547533"/>
          </a:xfrm>
        </p:grpSpPr>
        <p:sp>
          <p:nvSpPr>
            <p:cNvPr id="2" name="Rectangle 1"/>
            <p:cNvSpPr/>
            <p:nvPr/>
          </p:nvSpPr>
          <p:spPr>
            <a:xfrm>
              <a:off x="42335" y="2294467"/>
              <a:ext cx="2692400" cy="156633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2734735" y="694267"/>
              <a:ext cx="736598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378200" y="313267"/>
              <a:ext cx="520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 will replace these and write our own GL calls.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35" y="3979334"/>
            <a:ext cx="5870328" cy="2834732"/>
            <a:chOff x="42335" y="2294467"/>
            <a:chExt cx="5870328" cy="2834732"/>
          </a:xfrm>
        </p:grpSpPr>
        <p:sp>
          <p:nvSpPr>
            <p:cNvPr id="10" name="Rectangle 9"/>
            <p:cNvSpPr/>
            <p:nvPr/>
          </p:nvSpPr>
          <p:spPr>
            <a:xfrm>
              <a:off x="42335" y="2294467"/>
              <a:ext cx="2692400" cy="234526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734735" y="4639733"/>
              <a:ext cx="855132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9867" y="4759867"/>
              <a:ext cx="2322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 will re-use these.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6215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118533"/>
            <a:ext cx="7721600" cy="990600"/>
          </a:xfrm>
        </p:spPr>
        <p:txBody>
          <a:bodyPr/>
          <a:lstStyle/>
          <a:p>
            <a:r>
              <a:rPr lang="en-US" dirty="0" smtClean="0"/>
              <a:t>How to make a graphics 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Need to create a window</a:t>
            </a:r>
          </a:p>
          <a:p>
            <a:pPr lvl="1"/>
            <a:r>
              <a:rPr lang="en-US" dirty="0" smtClean="0"/>
              <a:t>This window contains a “context” for OpenGL to render in.</a:t>
            </a:r>
          </a:p>
          <a:p>
            <a:r>
              <a:rPr lang="en-US" dirty="0" smtClean="0"/>
              <a:t>Need to be able to deal with events/interactions</a:t>
            </a:r>
          </a:p>
          <a:p>
            <a:r>
              <a:rPr lang="en-US" dirty="0"/>
              <a:t>Need to render graphics primitives</a:t>
            </a:r>
          </a:p>
          <a:p>
            <a:pPr lvl="1"/>
            <a:r>
              <a:rPr lang="en-US" dirty="0"/>
              <a:t>OpenGL</a:t>
            </a:r>
            <a:r>
              <a:rPr lang="en-US" dirty="0" smtClean="0"/>
              <a:t>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1504" y="1490126"/>
            <a:ext cx="8634544" cy="4238606"/>
            <a:chOff x="131504" y="1490126"/>
            <a:chExt cx="8634544" cy="4238606"/>
          </a:xfrm>
        </p:grpSpPr>
        <p:sp>
          <p:nvSpPr>
            <p:cNvPr id="5" name="Rectangle 4"/>
            <p:cNvSpPr/>
            <p:nvPr/>
          </p:nvSpPr>
          <p:spPr>
            <a:xfrm>
              <a:off x="595734" y="1490126"/>
              <a:ext cx="8170314" cy="21590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321733" y="3699928"/>
              <a:ext cx="274001" cy="16594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31504" y="535940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Borrow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5734" y="3699928"/>
            <a:ext cx="8170314" cy="2028804"/>
            <a:chOff x="595734" y="1490126"/>
            <a:chExt cx="8170314" cy="2028804"/>
          </a:xfrm>
        </p:grpSpPr>
        <p:sp>
          <p:nvSpPr>
            <p:cNvPr id="13" name="Rectangle 12"/>
            <p:cNvSpPr/>
            <p:nvPr/>
          </p:nvSpPr>
          <p:spPr>
            <a:xfrm>
              <a:off x="595734" y="1490126"/>
              <a:ext cx="8170314" cy="82127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endCxn id="15" idx="0"/>
            </p:cNvCxnSpPr>
            <p:nvPr/>
          </p:nvCxnSpPr>
          <p:spPr>
            <a:xfrm>
              <a:off x="1467803" y="2311398"/>
              <a:ext cx="11744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130571" y="3149598"/>
              <a:ext cx="697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Build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46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Functions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Primitives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Points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Line Segments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Polygons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Attributes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Transformations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Viewing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Modeling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Control 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FF0000"/>
                </a:solidFill>
              </a:rPr>
              <a:t>VTK</a:t>
            </a:r>
            <a:r>
              <a:rPr lang="en-US" sz="2800" dirty="0" smtClean="0"/>
              <a:t>)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Input 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FF0000"/>
                </a:solidFill>
              </a:rPr>
              <a:t>VTK</a:t>
            </a:r>
            <a:r>
              <a:rPr lang="en-US" sz="2800" dirty="0" smtClean="0"/>
              <a:t>)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Query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2850444" y="2455333"/>
            <a:ext cx="2234261" cy="4327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5084704" y="2270667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1"/>
          </p:cNvCxnSpPr>
          <p:nvPr/>
        </p:nvCxnSpPr>
        <p:spPr bwMode="auto">
          <a:xfrm flipH="1">
            <a:off x="2654772" y="2455333"/>
            <a:ext cx="2429932" cy="8777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2850445" y="3755437"/>
            <a:ext cx="2234261" cy="4327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084705" y="3570771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 bwMode="auto">
          <a:xfrm flipH="1">
            <a:off x="2654773" y="3755437"/>
            <a:ext cx="2429932" cy="8777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2163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118533"/>
            <a:ext cx="7721600" cy="990600"/>
          </a:xfrm>
        </p:spPr>
        <p:txBody>
          <a:bodyPr/>
          <a:lstStyle/>
          <a:p>
            <a:r>
              <a:rPr lang="en-US" dirty="0" smtClean="0"/>
              <a:t>First OpenGL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Remember: none of these programs have windowing or events</a:t>
            </a:r>
          </a:p>
          <a:p>
            <a:r>
              <a:rPr lang="en-US" dirty="0" smtClean="0"/>
              <a:t>They contain just the code to put primitives on the screen, with lighting and colors.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1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118533"/>
            <a:ext cx="7721600" cy="990600"/>
          </a:xfrm>
        </p:spPr>
        <p:txBody>
          <a:bodyPr/>
          <a:lstStyle/>
          <a:p>
            <a:r>
              <a:rPr lang="en-US" dirty="0" smtClean="0"/>
              <a:t>First OpenGL programs</a:t>
            </a:r>
            <a:endParaRPr lang="en-US" dirty="0"/>
          </a:p>
        </p:txBody>
      </p:sp>
      <p:pic>
        <p:nvPicPr>
          <p:cNvPr id="6" name="Picture 5" descr="Screen shot 2013-05-02 at 11.30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1752601"/>
            <a:ext cx="6183770" cy="3183558"/>
          </a:xfrm>
          <a:prstGeom prst="rect">
            <a:avLst/>
          </a:prstGeom>
        </p:spPr>
      </p:pic>
      <p:pic>
        <p:nvPicPr>
          <p:cNvPr id="5" name="Picture 4" descr="Screen shot 2013-05-02 at 11.29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69" y="3443779"/>
            <a:ext cx="3395134" cy="33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8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to previous terms (3/3)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Grading way ahead of previous terms</a:t>
            </a:r>
          </a:p>
          <a:p>
            <a:pPr lvl="1"/>
            <a:r>
              <a:rPr lang="en-US" dirty="0" smtClean="0"/>
              <a:t>Solved a lot of issues &amp; happy about this</a:t>
            </a:r>
          </a:p>
          <a:p>
            <a:r>
              <a:rPr lang="en-US" dirty="0" smtClean="0"/>
              <a:t>1E,1F,2A,2B: not quite as prompt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9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3-05-02 at 1.5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091"/>
            <a:ext cx="7018867" cy="38983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59264"/>
            <a:ext cx="7721600" cy="990600"/>
          </a:xfrm>
        </p:spPr>
        <p:txBody>
          <a:bodyPr/>
          <a:lstStyle/>
          <a:p>
            <a:r>
              <a:rPr lang="en-US" dirty="0" smtClean="0"/>
              <a:t>First OpenGL programs</a:t>
            </a:r>
            <a:endParaRPr lang="en-US" dirty="0"/>
          </a:p>
        </p:txBody>
      </p:sp>
      <p:pic>
        <p:nvPicPr>
          <p:cNvPr id="9" name="Picture 8" descr="Screen shot 2013-05-02 at 1.4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0"/>
            <a:ext cx="3222728" cy="3229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0" y="3031091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0" y="3953958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28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6897285" cy="990600"/>
          </a:xfrm>
        </p:spPr>
        <p:txBody>
          <a:bodyPr/>
          <a:lstStyle/>
          <a:p>
            <a:r>
              <a:rPr lang="en-US" dirty="0" err="1" smtClean="0"/>
              <a:t>glEnable</a:t>
            </a:r>
            <a:r>
              <a:rPr lang="en-US" dirty="0" smtClean="0"/>
              <a:t>/</a:t>
            </a:r>
            <a:r>
              <a:rPr lang="en-US" dirty="0" err="1" smtClean="0"/>
              <a:t>glDisable</a:t>
            </a:r>
            <a:r>
              <a:rPr lang="en-US" dirty="0" smtClean="0"/>
              <a:t>: important functions</a:t>
            </a:r>
            <a:endParaRPr lang="en-US" dirty="0"/>
          </a:p>
        </p:txBody>
      </p:sp>
      <p:pic>
        <p:nvPicPr>
          <p:cNvPr id="5" name="Picture 4" descr="Screen shot 2013-05-02 at 2.2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40933"/>
            <a:ext cx="4512733" cy="523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3-05-02 at 2.3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6" y="1693333"/>
            <a:ext cx="5105114" cy="494453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615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5-02 at 2.2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21"/>
            <a:ext cx="7501467" cy="4790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59264"/>
            <a:ext cx="7721600" cy="990600"/>
          </a:xfrm>
        </p:spPr>
        <p:txBody>
          <a:bodyPr/>
          <a:lstStyle/>
          <a:p>
            <a:r>
              <a:rPr lang="en-US" dirty="0" smtClean="0"/>
              <a:t>First OpenGL programs</a:t>
            </a:r>
            <a:endParaRPr lang="en-US" dirty="0"/>
          </a:p>
        </p:txBody>
      </p:sp>
      <p:pic>
        <p:nvPicPr>
          <p:cNvPr id="9" name="Picture 8" descr="Screen shot 2013-05-02 at 1.4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0"/>
            <a:ext cx="3222728" cy="3229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0" y="4995378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0" y="4470445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3-05-02 at 2.21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1"/>
            <a:ext cx="3225958" cy="3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use case</a:t>
            </a:r>
            <a:endParaRPr lang="en-US" dirty="0"/>
          </a:p>
        </p:txBody>
      </p:sp>
      <p:pic>
        <p:nvPicPr>
          <p:cNvPr id="4" name="Picture 3" descr="Screen shot 2013-05-02 at 3.13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" y="1481666"/>
            <a:ext cx="5504361" cy="52493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95574" y="2321288"/>
            <a:ext cx="6377409" cy="4130604"/>
            <a:chOff x="2695574" y="2321288"/>
            <a:chExt cx="6377409" cy="4130604"/>
          </a:xfrm>
        </p:grpSpPr>
        <p:grpSp>
          <p:nvGrpSpPr>
            <p:cNvPr id="8" name="Group 7"/>
            <p:cNvGrpSpPr/>
            <p:nvPr/>
          </p:nvGrpSpPr>
          <p:grpSpPr>
            <a:xfrm>
              <a:off x="2695574" y="2321288"/>
              <a:ext cx="6377409" cy="3443391"/>
              <a:chOff x="2695574" y="2321288"/>
              <a:chExt cx="6377409" cy="344339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695574" y="2669760"/>
                <a:ext cx="1537859" cy="1408320"/>
              </a:xfrm>
              <a:prstGeom prst="rect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 descr="Screen shot 2013-05-02 at 3.13.2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5707" y="2321288"/>
                <a:ext cx="3647276" cy="3443391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040336" y="6082560"/>
              <a:ext cx="3725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Why is there purple in this picture?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5-02 at 2.2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21"/>
            <a:ext cx="7501467" cy="4790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59264"/>
            <a:ext cx="7721600" cy="990600"/>
          </a:xfrm>
        </p:spPr>
        <p:txBody>
          <a:bodyPr/>
          <a:lstStyle/>
          <a:p>
            <a:r>
              <a:rPr lang="en-US" dirty="0" smtClean="0"/>
              <a:t>First OpenGL programs</a:t>
            </a:r>
            <a:endParaRPr lang="en-US" dirty="0"/>
          </a:p>
        </p:txBody>
      </p:sp>
      <p:pic>
        <p:nvPicPr>
          <p:cNvPr id="9" name="Picture 8" descr="Screen shot 2013-05-02 at 1.4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0"/>
            <a:ext cx="3222728" cy="3229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0" y="4995378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0" y="4470445"/>
            <a:ext cx="508000" cy="8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3-05-02 at 2.21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3" y="3602881"/>
            <a:ext cx="3225958" cy="3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2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Date still not set</a:t>
            </a:r>
          </a:p>
          <a:p>
            <a:r>
              <a:rPr lang="en-US" dirty="0" smtClean="0"/>
              <a:t>Considering different plan: 25 &amp;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Asking good questions: </a:t>
            </a:r>
            <a:br>
              <a:rPr lang="en-US" dirty="0" smtClean="0"/>
            </a:br>
            <a:r>
              <a:rPr lang="en-US" dirty="0" smtClean="0"/>
              <a:t>my own experience</a:t>
            </a:r>
            <a:endParaRPr lang="en-US" dirty="0"/>
          </a:p>
        </p:txBody>
      </p:sp>
      <p:pic>
        <p:nvPicPr>
          <p:cNvPr id="4" name="Picture 3" descr="2828_1169791164128_2577661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7" y="1527414"/>
            <a:ext cx="6885872" cy="51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0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19001</TotalTime>
  <Words>2850</Words>
  <Application>Microsoft Macintosh PowerPoint</Application>
  <PresentationFormat>On-screen Show (4:3)</PresentationFormat>
  <Paragraphs>552</Paragraphs>
  <Slides>74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Office Theme</vt:lpstr>
      <vt:lpstr>2_Median</vt:lpstr>
      <vt:lpstr>ULA1</vt:lpstr>
      <vt:lpstr>ClipArt</vt:lpstr>
      <vt:lpstr>PowerPoint Presentation</vt:lpstr>
      <vt:lpstr>Office Hours: Week 5</vt:lpstr>
      <vt:lpstr>Timeline (1/2)</vt:lpstr>
      <vt:lpstr>Timeline (2/2)</vt:lpstr>
      <vt:lpstr>Comparing to previous terms (1/3)</vt:lpstr>
      <vt:lpstr>Comparing to previous terms (2/3)</vt:lpstr>
      <vt:lpstr>Comparing to previous terms (3/3)</vt:lpstr>
      <vt:lpstr>Midterm</vt:lpstr>
      <vt:lpstr>Asking good questions:  my own experience</vt:lpstr>
      <vt:lpstr>(start recording)</vt:lpstr>
      <vt:lpstr>Phong Model</vt:lpstr>
      <vt:lpstr>Phong Model</vt:lpstr>
      <vt:lpstr>Lighting parameters</vt:lpstr>
      <vt:lpstr>Project #1F (8%), Due Feb 19th</vt:lpstr>
      <vt:lpstr>Changes to data structures</vt:lpstr>
      <vt:lpstr>More comments (1/3)</vt:lpstr>
      <vt:lpstr>More comments (2/3)</vt:lpstr>
      <vt:lpstr>More comments (3/3)</vt:lpstr>
      <vt:lpstr>Where Hank spent his debugging time…</vt:lpstr>
      <vt:lpstr>Where Hank spent his debugging time…</vt:lpstr>
      <vt:lpstr>(end recording)</vt:lpstr>
      <vt:lpstr>Some notes about OpenGL</vt:lpstr>
      <vt:lpstr>OOPS</vt:lpstr>
      <vt:lpstr>Models and Architectures</vt:lpstr>
      <vt:lpstr>Objectives</vt:lpstr>
      <vt:lpstr>Image Formation Revisited</vt:lpstr>
      <vt:lpstr>Physical Approaches</vt:lpstr>
      <vt:lpstr>Practical Approach</vt:lpstr>
      <vt:lpstr>Vertex Processing</vt:lpstr>
      <vt:lpstr>Projection</vt:lpstr>
      <vt:lpstr>Primitive Assembly</vt:lpstr>
      <vt:lpstr>Clipping</vt:lpstr>
      <vt:lpstr>Rasterization</vt:lpstr>
      <vt:lpstr>Fragment Processing</vt:lpstr>
      <vt:lpstr>The Programmer’s Interface</vt:lpstr>
      <vt:lpstr>API Contents</vt:lpstr>
      <vt:lpstr>Object Specification</vt:lpstr>
      <vt:lpstr>Example</vt:lpstr>
      <vt:lpstr>Lights and Materials</vt:lpstr>
      <vt:lpstr>Programming with OpenGL Part 1: Background</vt:lpstr>
      <vt:lpstr>Objectives</vt:lpstr>
      <vt:lpstr>Early Graphics APIs</vt:lpstr>
      <vt:lpstr>SGI and GL</vt:lpstr>
      <vt:lpstr>OpenGL</vt:lpstr>
      <vt:lpstr>OpenGL Evolution</vt:lpstr>
      <vt:lpstr>OpenGL Libraries</vt:lpstr>
      <vt:lpstr>GLUT</vt:lpstr>
      <vt:lpstr>OpenGL Architecture</vt:lpstr>
      <vt:lpstr>OpenGL Functions</vt:lpstr>
      <vt:lpstr>OpenGL State</vt:lpstr>
      <vt:lpstr>Lack of Object Orientation</vt:lpstr>
      <vt:lpstr>OpenGL function format</vt:lpstr>
      <vt:lpstr>OpenGL #defines</vt:lpstr>
      <vt:lpstr>A Simple Program</vt:lpstr>
      <vt:lpstr>simple.c</vt:lpstr>
      <vt:lpstr>Event Loop</vt:lpstr>
      <vt:lpstr>Defaults</vt:lpstr>
      <vt:lpstr>How to make a graphics program?</vt:lpstr>
      <vt:lpstr>Windows and Events</vt:lpstr>
      <vt:lpstr>XWindow</vt:lpstr>
      <vt:lpstr>Windows and Events</vt:lpstr>
      <vt:lpstr>Visualization with VTK</vt:lpstr>
      <vt:lpstr>VTK – The Visualization ToolKit</vt:lpstr>
      <vt:lpstr>The visualization pipeline</vt:lpstr>
      <vt:lpstr>PowerPoint Presentation</vt:lpstr>
      <vt:lpstr>How to make a graphics program?</vt:lpstr>
      <vt:lpstr>OpenGL Functions</vt:lpstr>
      <vt:lpstr>First OpenGL programs</vt:lpstr>
      <vt:lpstr>First OpenGL programs</vt:lpstr>
      <vt:lpstr>First OpenGL programs</vt:lpstr>
      <vt:lpstr>glEnable/glDisable: important functions</vt:lpstr>
      <vt:lpstr>First OpenGL programs</vt:lpstr>
      <vt:lpstr>Visualization use case</vt:lpstr>
      <vt:lpstr>First OpenGL programs</vt:lpstr>
    </vt:vector>
  </TitlesOfParts>
  <Manager/>
  <Company>University of Oregon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Miller</dc:creator>
  <cp:keywords/>
  <dc:description/>
  <cp:lastModifiedBy>Hank Childs</cp:lastModifiedBy>
  <cp:revision>183</cp:revision>
  <cp:lastPrinted>2019-02-05T03:26:53Z</cp:lastPrinted>
  <dcterms:created xsi:type="dcterms:W3CDTF">2013-10-02T16:37:11Z</dcterms:created>
  <dcterms:modified xsi:type="dcterms:W3CDTF">2019-02-07T17:30:07Z</dcterms:modified>
  <cp:category/>
</cp:coreProperties>
</file>